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10972800" cx="10800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56">
          <p15:clr>
            <a:srgbClr val="A4A3A4"/>
          </p15:clr>
        </p15:guide>
        <p15:guide id="2" pos="34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56" orient="horz"/>
        <p:guide pos="3402"/>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12" Type="http://schemas.openxmlformats.org/officeDocument/2006/relationships/slide" Target="slides/slide7.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741835" y="685800"/>
            <a:ext cx="3375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d31ed4f6cd_0_9:notes"/>
          <p:cNvSpPr/>
          <p:nvPr>
            <p:ph idx="2" type="sldImg"/>
          </p:nvPr>
        </p:nvSpPr>
        <p:spPr>
          <a:xfrm>
            <a:off x="1741835" y="685800"/>
            <a:ext cx="3375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d31ed4f6c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19514031e3_0_0:notes"/>
          <p:cNvSpPr/>
          <p:nvPr>
            <p:ph idx="2" type="sldImg"/>
          </p:nvPr>
        </p:nvSpPr>
        <p:spPr>
          <a:xfrm>
            <a:off x="1741835" y="685800"/>
            <a:ext cx="3375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19514031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9f259d254_0_125:notes"/>
          <p:cNvSpPr/>
          <p:nvPr>
            <p:ph idx="2" type="sldImg"/>
          </p:nvPr>
        </p:nvSpPr>
        <p:spPr>
          <a:xfrm>
            <a:off x="1741835" y="685800"/>
            <a:ext cx="3375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9f259d25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ede4bb33b_0_0:notes"/>
          <p:cNvSpPr/>
          <p:nvPr>
            <p:ph idx="2" type="sldImg"/>
          </p:nvPr>
        </p:nvSpPr>
        <p:spPr>
          <a:xfrm>
            <a:off x="1741835" y="685800"/>
            <a:ext cx="3375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ede4bb3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0c72bbd58_3_2:notes"/>
          <p:cNvSpPr/>
          <p:nvPr>
            <p:ph idx="2" type="sldImg"/>
          </p:nvPr>
        </p:nvSpPr>
        <p:spPr>
          <a:xfrm>
            <a:off x="1741835" y="685800"/>
            <a:ext cx="3375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0c72bbd5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0c72bbd58_3_9:notes"/>
          <p:cNvSpPr/>
          <p:nvPr>
            <p:ph idx="2" type="sldImg"/>
          </p:nvPr>
        </p:nvSpPr>
        <p:spPr>
          <a:xfrm>
            <a:off x="1741835" y="685800"/>
            <a:ext cx="3375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0c72bbd58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0c72bbd58_3_60:notes"/>
          <p:cNvSpPr/>
          <p:nvPr>
            <p:ph idx="2" type="sldImg"/>
          </p:nvPr>
        </p:nvSpPr>
        <p:spPr>
          <a:xfrm>
            <a:off x="1741835" y="685800"/>
            <a:ext cx="3375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20c72bbd58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68159" y="1588427"/>
            <a:ext cx="10063800" cy="4378800"/>
          </a:xfrm>
          <a:prstGeom prst="rect">
            <a:avLst/>
          </a:prstGeom>
        </p:spPr>
        <p:txBody>
          <a:bodyPr anchorCtr="0" anchor="b" bIns="123825" lIns="123825" spcFirstLastPara="1" rIns="123825" wrap="square" tIns="123825">
            <a:norm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11" name="Google Shape;11;p2"/>
          <p:cNvSpPr txBox="1"/>
          <p:nvPr>
            <p:ph idx="1" type="subTitle"/>
          </p:nvPr>
        </p:nvSpPr>
        <p:spPr>
          <a:xfrm>
            <a:off x="368150" y="6046133"/>
            <a:ext cx="10063800" cy="1690800"/>
          </a:xfrm>
          <a:prstGeom prst="rect">
            <a:avLst/>
          </a:prstGeom>
        </p:spPr>
        <p:txBody>
          <a:bodyPr anchorCtr="0" anchor="t" bIns="123825" lIns="123825" spcFirstLastPara="1" rIns="123825" wrap="square" tIns="1238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12" name="Google Shape;12;p2"/>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68150" y="2359733"/>
            <a:ext cx="10063800" cy="4188600"/>
          </a:xfrm>
          <a:prstGeom prst="rect">
            <a:avLst/>
          </a:prstGeom>
        </p:spPr>
        <p:txBody>
          <a:bodyPr anchorCtr="0" anchor="b" bIns="123825" lIns="123825" spcFirstLastPara="1" rIns="123825" wrap="square" tIns="123825">
            <a:normAutofit/>
          </a:bodyPr>
          <a:lstStyle>
            <a:lvl1pPr lvl="0" algn="ctr">
              <a:spcBef>
                <a:spcPts val="0"/>
              </a:spcBef>
              <a:spcAft>
                <a:spcPts val="0"/>
              </a:spcAft>
              <a:buSzPts val="16300"/>
              <a:buNone/>
              <a:defRPr sz="16300"/>
            </a:lvl1pPr>
            <a:lvl2pPr lvl="1" algn="ctr">
              <a:spcBef>
                <a:spcPts val="0"/>
              </a:spcBef>
              <a:spcAft>
                <a:spcPts val="0"/>
              </a:spcAft>
              <a:buSzPts val="16300"/>
              <a:buNone/>
              <a:defRPr sz="16300"/>
            </a:lvl2pPr>
            <a:lvl3pPr lvl="2" algn="ctr">
              <a:spcBef>
                <a:spcPts val="0"/>
              </a:spcBef>
              <a:spcAft>
                <a:spcPts val="0"/>
              </a:spcAft>
              <a:buSzPts val="16300"/>
              <a:buNone/>
              <a:defRPr sz="16300"/>
            </a:lvl3pPr>
            <a:lvl4pPr lvl="3" algn="ctr">
              <a:spcBef>
                <a:spcPts val="0"/>
              </a:spcBef>
              <a:spcAft>
                <a:spcPts val="0"/>
              </a:spcAft>
              <a:buSzPts val="16300"/>
              <a:buNone/>
              <a:defRPr sz="16300"/>
            </a:lvl4pPr>
            <a:lvl5pPr lvl="4" algn="ctr">
              <a:spcBef>
                <a:spcPts val="0"/>
              </a:spcBef>
              <a:spcAft>
                <a:spcPts val="0"/>
              </a:spcAft>
              <a:buSzPts val="16300"/>
              <a:buNone/>
              <a:defRPr sz="16300"/>
            </a:lvl5pPr>
            <a:lvl6pPr lvl="5" algn="ctr">
              <a:spcBef>
                <a:spcPts val="0"/>
              </a:spcBef>
              <a:spcAft>
                <a:spcPts val="0"/>
              </a:spcAft>
              <a:buSzPts val="16300"/>
              <a:buNone/>
              <a:defRPr sz="16300"/>
            </a:lvl6pPr>
            <a:lvl7pPr lvl="6" algn="ctr">
              <a:spcBef>
                <a:spcPts val="0"/>
              </a:spcBef>
              <a:spcAft>
                <a:spcPts val="0"/>
              </a:spcAft>
              <a:buSzPts val="16300"/>
              <a:buNone/>
              <a:defRPr sz="16300"/>
            </a:lvl7pPr>
            <a:lvl8pPr lvl="7" algn="ctr">
              <a:spcBef>
                <a:spcPts val="0"/>
              </a:spcBef>
              <a:spcAft>
                <a:spcPts val="0"/>
              </a:spcAft>
              <a:buSzPts val="16300"/>
              <a:buNone/>
              <a:defRPr sz="16300"/>
            </a:lvl8pPr>
            <a:lvl9pPr lvl="8" algn="ctr">
              <a:spcBef>
                <a:spcPts val="0"/>
              </a:spcBef>
              <a:spcAft>
                <a:spcPts val="0"/>
              </a:spcAft>
              <a:buSzPts val="16300"/>
              <a:buNone/>
              <a:defRPr sz="16300"/>
            </a:lvl9pPr>
          </a:lstStyle>
          <a:p>
            <a:r>
              <a:t>xx%</a:t>
            </a:r>
          </a:p>
        </p:txBody>
      </p:sp>
      <p:sp>
        <p:nvSpPr>
          <p:cNvPr id="46" name="Google Shape;46;p11"/>
          <p:cNvSpPr txBox="1"/>
          <p:nvPr>
            <p:ph idx="1" type="body"/>
          </p:nvPr>
        </p:nvSpPr>
        <p:spPr>
          <a:xfrm>
            <a:off x="368150" y="6724747"/>
            <a:ext cx="10063800" cy="2775000"/>
          </a:xfrm>
          <a:prstGeom prst="rect">
            <a:avLst/>
          </a:prstGeom>
        </p:spPr>
        <p:txBody>
          <a:bodyPr anchorCtr="0" anchor="t" bIns="123825" lIns="123825" spcFirstLastPara="1" rIns="123825" wrap="square" tIns="123825">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p11"/>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68150" y="4588480"/>
            <a:ext cx="10063800" cy="1795800"/>
          </a:xfrm>
          <a:prstGeom prst="rect">
            <a:avLst/>
          </a:prstGeom>
        </p:spPr>
        <p:txBody>
          <a:bodyPr anchorCtr="0" anchor="ctr" bIns="123825" lIns="123825" spcFirstLastPara="1" rIns="123825" wrap="square" tIns="123825">
            <a:normAutofit/>
          </a:bodyPr>
          <a:lstStyle>
            <a:lvl1pPr lvl="0" algn="ctr">
              <a:spcBef>
                <a:spcPts val="0"/>
              </a:spcBef>
              <a:spcAft>
                <a:spcPts val="0"/>
              </a:spcAft>
              <a:buSzPts val="4900"/>
              <a:buNone/>
              <a:defRPr sz="4900"/>
            </a:lvl1pPr>
            <a:lvl2pPr lvl="1" algn="ctr">
              <a:spcBef>
                <a:spcPts val="0"/>
              </a:spcBef>
              <a:spcAft>
                <a:spcPts val="0"/>
              </a:spcAft>
              <a:buSzPts val="4900"/>
              <a:buNone/>
              <a:defRPr sz="4900"/>
            </a:lvl2pPr>
            <a:lvl3pPr lvl="2" algn="ctr">
              <a:spcBef>
                <a:spcPts val="0"/>
              </a:spcBef>
              <a:spcAft>
                <a:spcPts val="0"/>
              </a:spcAft>
              <a:buSzPts val="4900"/>
              <a:buNone/>
              <a:defRPr sz="4900"/>
            </a:lvl3pPr>
            <a:lvl4pPr lvl="3" algn="ctr">
              <a:spcBef>
                <a:spcPts val="0"/>
              </a:spcBef>
              <a:spcAft>
                <a:spcPts val="0"/>
              </a:spcAft>
              <a:buSzPts val="4900"/>
              <a:buNone/>
              <a:defRPr sz="4900"/>
            </a:lvl4pPr>
            <a:lvl5pPr lvl="4" algn="ctr">
              <a:spcBef>
                <a:spcPts val="0"/>
              </a:spcBef>
              <a:spcAft>
                <a:spcPts val="0"/>
              </a:spcAft>
              <a:buSzPts val="4900"/>
              <a:buNone/>
              <a:defRPr sz="4900"/>
            </a:lvl5pPr>
            <a:lvl6pPr lvl="5" algn="ctr">
              <a:spcBef>
                <a:spcPts val="0"/>
              </a:spcBef>
              <a:spcAft>
                <a:spcPts val="0"/>
              </a:spcAft>
              <a:buSzPts val="4900"/>
              <a:buNone/>
              <a:defRPr sz="4900"/>
            </a:lvl6pPr>
            <a:lvl7pPr lvl="6" algn="ctr">
              <a:spcBef>
                <a:spcPts val="0"/>
              </a:spcBef>
              <a:spcAft>
                <a:spcPts val="0"/>
              </a:spcAft>
              <a:buSzPts val="4900"/>
              <a:buNone/>
              <a:defRPr sz="4900"/>
            </a:lvl7pPr>
            <a:lvl8pPr lvl="7" algn="ctr">
              <a:spcBef>
                <a:spcPts val="0"/>
              </a:spcBef>
              <a:spcAft>
                <a:spcPts val="0"/>
              </a:spcAft>
              <a:buSzPts val="4900"/>
              <a:buNone/>
              <a:defRPr sz="4900"/>
            </a:lvl8pPr>
            <a:lvl9pPr lvl="8" algn="ctr">
              <a:spcBef>
                <a:spcPts val="0"/>
              </a:spcBef>
              <a:spcAft>
                <a:spcPts val="0"/>
              </a:spcAft>
              <a:buSzPts val="4900"/>
              <a:buNone/>
              <a:defRPr sz="4900"/>
            </a:lvl9pPr>
          </a:lstStyle>
          <a:p/>
        </p:txBody>
      </p:sp>
      <p:sp>
        <p:nvSpPr>
          <p:cNvPr id="15" name="Google Shape;15;p3"/>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68150" y="949387"/>
            <a:ext cx="10063800" cy="1221600"/>
          </a:xfrm>
          <a:prstGeom prst="rect">
            <a:avLst/>
          </a:prstGeom>
        </p:spPr>
        <p:txBody>
          <a:bodyPr anchorCtr="0" anchor="t" bIns="123825" lIns="123825" spcFirstLastPara="1" rIns="123825" wrap="square" tIns="123825">
            <a:normAutofit/>
          </a:bodyPr>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p:txBody>
      </p:sp>
      <p:sp>
        <p:nvSpPr>
          <p:cNvPr id="18" name="Google Shape;18;p4"/>
          <p:cNvSpPr txBox="1"/>
          <p:nvPr>
            <p:ph idx="1" type="body"/>
          </p:nvPr>
        </p:nvSpPr>
        <p:spPr>
          <a:xfrm>
            <a:off x="368150" y="2458613"/>
            <a:ext cx="10063800" cy="7288500"/>
          </a:xfrm>
          <a:prstGeom prst="rect">
            <a:avLst/>
          </a:prstGeom>
        </p:spPr>
        <p:txBody>
          <a:bodyPr anchorCtr="0" anchor="t" bIns="123825" lIns="123825" spcFirstLastPara="1" rIns="123825" wrap="square" tIns="123825">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p4"/>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68150" y="949387"/>
            <a:ext cx="10063800" cy="1221600"/>
          </a:xfrm>
          <a:prstGeom prst="rect">
            <a:avLst/>
          </a:prstGeom>
        </p:spPr>
        <p:txBody>
          <a:bodyPr anchorCtr="0" anchor="t" bIns="123825" lIns="123825" spcFirstLastPara="1" rIns="123825" wrap="square" tIns="123825">
            <a:normAutofit/>
          </a:bodyPr>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p:txBody>
      </p:sp>
      <p:sp>
        <p:nvSpPr>
          <p:cNvPr id="22" name="Google Shape;22;p5"/>
          <p:cNvSpPr txBox="1"/>
          <p:nvPr>
            <p:ph idx="1" type="body"/>
          </p:nvPr>
        </p:nvSpPr>
        <p:spPr>
          <a:xfrm>
            <a:off x="368150" y="2458613"/>
            <a:ext cx="4724400" cy="7288500"/>
          </a:xfrm>
          <a:prstGeom prst="rect">
            <a:avLst/>
          </a:prstGeom>
        </p:spPr>
        <p:txBody>
          <a:bodyPr anchorCtr="0" anchor="t" bIns="123825" lIns="123825" spcFirstLastPara="1" rIns="123825" wrap="square" tIns="123825">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p5"/>
          <p:cNvSpPr txBox="1"/>
          <p:nvPr>
            <p:ph idx="2" type="body"/>
          </p:nvPr>
        </p:nvSpPr>
        <p:spPr>
          <a:xfrm>
            <a:off x="5707559" y="2458613"/>
            <a:ext cx="4724400" cy="7288500"/>
          </a:xfrm>
          <a:prstGeom prst="rect">
            <a:avLst/>
          </a:prstGeom>
        </p:spPr>
        <p:txBody>
          <a:bodyPr anchorCtr="0" anchor="t" bIns="123825" lIns="123825" spcFirstLastPara="1" rIns="123825" wrap="square" tIns="123825">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p5"/>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68150" y="949387"/>
            <a:ext cx="10063800" cy="1221600"/>
          </a:xfrm>
          <a:prstGeom prst="rect">
            <a:avLst/>
          </a:prstGeom>
        </p:spPr>
        <p:txBody>
          <a:bodyPr anchorCtr="0" anchor="t" bIns="123825" lIns="123825" spcFirstLastPara="1" rIns="123825" wrap="square" tIns="123825">
            <a:normAutofit/>
          </a:bodyPr>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p:txBody>
      </p:sp>
      <p:sp>
        <p:nvSpPr>
          <p:cNvPr id="27" name="Google Shape;27;p6"/>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68150" y="1185280"/>
            <a:ext cx="3316800" cy="1612200"/>
          </a:xfrm>
          <a:prstGeom prst="rect">
            <a:avLst/>
          </a:prstGeom>
        </p:spPr>
        <p:txBody>
          <a:bodyPr anchorCtr="0" anchor="b" bIns="123825" lIns="123825" spcFirstLastPara="1" rIns="123825" wrap="square" tIns="123825">
            <a:normAutofit/>
          </a:bodyPr>
          <a:lstStyle>
            <a:lvl1pPr lvl="0">
              <a:spcBef>
                <a:spcPts val="0"/>
              </a:spcBef>
              <a:spcAft>
                <a:spcPts val="0"/>
              </a:spcAft>
              <a:buSzPts val="3300"/>
              <a:buNone/>
              <a:defRPr sz="33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p:txBody>
      </p:sp>
      <p:sp>
        <p:nvSpPr>
          <p:cNvPr id="30" name="Google Shape;30;p7"/>
          <p:cNvSpPr txBox="1"/>
          <p:nvPr>
            <p:ph idx="1" type="body"/>
          </p:nvPr>
        </p:nvSpPr>
        <p:spPr>
          <a:xfrm>
            <a:off x="368150" y="2964480"/>
            <a:ext cx="3316800" cy="6782700"/>
          </a:xfrm>
          <a:prstGeom prst="rect">
            <a:avLst/>
          </a:prstGeom>
        </p:spPr>
        <p:txBody>
          <a:bodyPr anchorCtr="0" anchor="t" bIns="123825" lIns="123825" spcFirstLastPara="1" rIns="123825" wrap="square" tIns="123825">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7"/>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579035" y="960320"/>
            <a:ext cx="7521000" cy="8727000"/>
          </a:xfrm>
          <a:prstGeom prst="rect">
            <a:avLst/>
          </a:prstGeom>
        </p:spPr>
        <p:txBody>
          <a:bodyPr anchorCtr="0" anchor="ctr" bIns="123825" lIns="123825" spcFirstLastPara="1" rIns="123825" wrap="square" tIns="123825">
            <a:normAutofit/>
          </a:bodyPr>
          <a:lstStyle>
            <a:lvl1pPr lvl="0">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p:txBody>
      </p:sp>
      <p:sp>
        <p:nvSpPr>
          <p:cNvPr id="34" name="Google Shape;34;p8"/>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5400000" y="-267"/>
            <a:ext cx="5400000" cy="10972800"/>
          </a:xfrm>
          <a:prstGeom prst="rect">
            <a:avLst/>
          </a:prstGeom>
          <a:solidFill>
            <a:schemeClr val="lt2"/>
          </a:solidFill>
          <a:ln>
            <a:noFill/>
          </a:ln>
        </p:spPr>
        <p:txBody>
          <a:bodyPr anchorCtr="0" anchor="ctr" bIns="123825" lIns="123825" spcFirstLastPara="1" rIns="123825" wrap="square" tIns="1238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313583" y="2630773"/>
            <a:ext cx="4777500" cy="3162300"/>
          </a:xfrm>
          <a:prstGeom prst="rect">
            <a:avLst/>
          </a:prstGeom>
        </p:spPr>
        <p:txBody>
          <a:bodyPr anchorCtr="0" anchor="b" bIns="123825" lIns="123825" spcFirstLastPara="1" rIns="123825" wrap="square" tIns="123825">
            <a:normAutofit/>
          </a:bodyPr>
          <a:lstStyle>
            <a:lvl1pPr lvl="0" algn="ctr">
              <a:spcBef>
                <a:spcPts val="0"/>
              </a:spcBef>
              <a:spcAft>
                <a:spcPts val="0"/>
              </a:spcAft>
              <a:buSzPts val="5700"/>
              <a:buNone/>
              <a:defRPr sz="5700"/>
            </a:lvl1pPr>
            <a:lvl2pPr lvl="1" algn="ctr">
              <a:spcBef>
                <a:spcPts val="0"/>
              </a:spcBef>
              <a:spcAft>
                <a:spcPts val="0"/>
              </a:spcAft>
              <a:buSzPts val="5700"/>
              <a:buNone/>
              <a:defRPr sz="5700"/>
            </a:lvl2pPr>
            <a:lvl3pPr lvl="2" algn="ctr">
              <a:spcBef>
                <a:spcPts val="0"/>
              </a:spcBef>
              <a:spcAft>
                <a:spcPts val="0"/>
              </a:spcAft>
              <a:buSzPts val="5700"/>
              <a:buNone/>
              <a:defRPr sz="5700"/>
            </a:lvl3pPr>
            <a:lvl4pPr lvl="3" algn="ctr">
              <a:spcBef>
                <a:spcPts val="0"/>
              </a:spcBef>
              <a:spcAft>
                <a:spcPts val="0"/>
              </a:spcAft>
              <a:buSzPts val="5700"/>
              <a:buNone/>
              <a:defRPr sz="5700"/>
            </a:lvl4pPr>
            <a:lvl5pPr lvl="4" algn="ctr">
              <a:spcBef>
                <a:spcPts val="0"/>
              </a:spcBef>
              <a:spcAft>
                <a:spcPts val="0"/>
              </a:spcAft>
              <a:buSzPts val="5700"/>
              <a:buNone/>
              <a:defRPr sz="5700"/>
            </a:lvl5pPr>
            <a:lvl6pPr lvl="5" algn="ctr">
              <a:spcBef>
                <a:spcPts val="0"/>
              </a:spcBef>
              <a:spcAft>
                <a:spcPts val="0"/>
              </a:spcAft>
              <a:buSzPts val="5700"/>
              <a:buNone/>
              <a:defRPr sz="5700"/>
            </a:lvl6pPr>
            <a:lvl7pPr lvl="6" algn="ctr">
              <a:spcBef>
                <a:spcPts val="0"/>
              </a:spcBef>
              <a:spcAft>
                <a:spcPts val="0"/>
              </a:spcAft>
              <a:buSzPts val="5700"/>
              <a:buNone/>
              <a:defRPr sz="5700"/>
            </a:lvl7pPr>
            <a:lvl8pPr lvl="7" algn="ctr">
              <a:spcBef>
                <a:spcPts val="0"/>
              </a:spcBef>
              <a:spcAft>
                <a:spcPts val="0"/>
              </a:spcAft>
              <a:buSzPts val="5700"/>
              <a:buNone/>
              <a:defRPr sz="5700"/>
            </a:lvl8pPr>
            <a:lvl9pPr lvl="8" algn="ctr">
              <a:spcBef>
                <a:spcPts val="0"/>
              </a:spcBef>
              <a:spcAft>
                <a:spcPts val="0"/>
              </a:spcAft>
              <a:buSzPts val="5700"/>
              <a:buNone/>
              <a:defRPr sz="5700"/>
            </a:lvl9pPr>
          </a:lstStyle>
          <a:p/>
        </p:txBody>
      </p:sp>
      <p:sp>
        <p:nvSpPr>
          <p:cNvPr id="38" name="Google Shape;38;p9"/>
          <p:cNvSpPr txBox="1"/>
          <p:nvPr>
            <p:ph idx="1" type="subTitle"/>
          </p:nvPr>
        </p:nvSpPr>
        <p:spPr>
          <a:xfrm>
            <a:off x="313583" y="5979893"/>
            <a:ext cx="4777500" cy="2634900"/>
          </a:xfrm>
          <a:prstGeom prst="rect">
            <a:avLst/>
          </a:prstGeom>
        </p:spPr>
        <p:txBody>
          <a:bodyPr anchorCtr="0" anchor="t" bIns="123825" lIns="123825" spcFirstLastPara="1" rIns="123825" wrap="square" tIns="1238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idx="2" type="body"/>
          </p:nvPr>
        </p:nvSpPr>
        <p:spPr>
          <a:xfrm>
            <a:off x="5834055" y="1544693"/>
            <a:ext cx="4532400" cy="7882800"/>
          </a:xfrm>
          <a:prstGeom prst="rect">
            <a:avLst/>
          </a:prstGeom>
        </p:spPr>
        <p:txBody>
          <a:bodyPr anchorCtr="0" anchor="ctr" bIns="123825" lIns="123825" spcFirstLastPara="1" rIns="123825" wrap="square" tIns="123825">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p9"/>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68150" y="9025227"/>
            <a:ext cx="7085100" cy="1290900"/>
          </a:xfrm>
          <a:prstGeom prst="rect">
            <a:avLst/>
          </a:prstGeom>
        </p:spPr>
        <p:txBody>
          <a:bodyPr anchorCtr="0" anchor="ctr" bIns="123825" lIns="123825" spcFirstLastPara="1" rIns="123825" wrap="square" tIns="123825">
            <a:normAutofit/>
          </a:bodyPr>
          <a:lstStyle>
            <a:lvl1pPr indent="-228600" lvl="0" marL="457200">
              <a:lnSpc>
                <a:spcPct val="100000"/>
              </a:lnSpc>
              <a:spcBef>
                <a:spcPts val="0"/>
              </a:spcBef>
              <a:spcAft>
                <a:spcPts val="0"/>
              </a:spcAft>
              <a:buSzPts val="2400"/>
              <a:buNone/>
              <a:defRPr/>
            </a:lvl1pPr>
          </a:lstStyle>
          <a:p/>
        </p:txBody>
      </p:sp>
      <p:sp>
        <p:nvSpPr>
          <p:cNvPr id="43" name="Google Shape;43;p10"/>
          <p:cNvSpPr txBox="1"/>
          <p:nvPr>
            <p:ph idx="12" type="sldNum"/>
          </p:nvPr>
        </p:nvSpPr>
        <p:spPr>
          <a:xfrm>
            <a:off x="10006840" y="9948196"/>
            <a:ext cx="648000" cy="839700"/>
          </a:xfrm>
          <a:prstGeom prst="rect">
            <a:avLst/>
          </a:prstGeom>
        </p:spPr>
        <p:txBody>
          <a:bodyPr anchorCtr="0" anchor="ctr" bIns="123825" lIns="123825" spcFirstLastPara="1" rIns="123825" wrap="square" tIns="1238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8150" y="949387"/>
            <a:ext cx="10063800" cy="1221600"/>
          </a:xfrm>
          <a:prstGeom prst="rect">
            <a:avLst/>
          </a:prstGeom>
          <a:noFill/>
          <a:ln>
            <a:noFill/>
          </a:ln>
        </p:spPr>
        <p:txBody>
          <a:bodyPr anchorCtr="0" anchor="t" bIns="123825" lIns="123825" spcFirstLastPara="1" rIns="123825" wrap="square" tIns="123825">
            <a:normAutofit/>
          </a:bodyPr>
          <a:lstStyle>
            <a:lvl1pPr lvl="0">
              <a:spcBef>
                <a:spcPts val="0"/>
              </a:spcBef>
              <a:spcAft>
                <a:spcPts val="0"/>
              </a:spcAft>
              <a:buClr>
                <a:schemeClr val="dk1"/>
              </a:buClr>
              <a:buSzPts val="3800"/>
              <a:buNone/>
              <a:defRPr sz="3800">
                <a:solidFill>
                  <a:schemeClr val="dk1"/>
                </a:solidFill>
              </a:defRPr>
            </a:lvl1pPr>
            <a:lvl2pPr lvl="1">
              <a:spcBef>
                <a:spcPts val="0"/>
              </a:spcBef>
              <a:spcAft>
                <a:spcPts val="0"/>
              </a:spcAft>
              <a:buClr>
                <a:schemeClr val="dk1"/>
              </a:buClr>
              <a:buSzPts val="3800"/>
              <a:buNone/>
              <a:defRPr sz="3800">
                <a:solidFill>
                  <a:schemeClr val="dk1"/>
                </a:solidFill>
              </a:defRPr>
            </a:lvl2pPr>
            <a:lvl3pPr lvl="2">
              <a:spcBef>
                <a:spcPts val="0"/>
              </a:spcBef>
              <a:spcAft>
                <a:spcPts val="0"/>
              </a:spcAft>
              <a:buClr>
                <a:schemeClr val="dk1"/>
              </a:buClr>
              <a:buSzPts val="3800"/>
              <a:buNone/>
              <a:defRPr sz="3800">
                <a:solidFill>
                  <a:schemeClr val="dk1"/>
                </a:solidFill>
              </a:defRPr>
            </a:lvl3pPr>
            <a:lvl4pPr lvl="3">
              <a:spcBef>
                <a:spcPts val="0"/>
              </a:spcBef>
              <a:spcAft>
                <a:spcPts val="0"/>
              </a:spcAft>
              <a:buClr>
                <a:schemeClr val="dk1"/>
              </a:buClr>
              <a:buSzPts val="3800"/>
              <a:buNone/>
              <a:defRPr sz="3800">
                <a:solidFill>
                  <a:schemeClr val="dk1"/>
                </a:solidFill>
              </a:defRPr>
            </a:lvl4pPr>
            <a:lvl5pPr lvl="4">
              <a:spcBef>
                <a:spcPts val="0"/>
              </a:spcBef>
              <a:spcAft>
                <a:spcPts val="0"/>
              </a:spcAft>
              <a:buClr>
                <a:schemeClr val="dk1"/>
              </a:buClr>
              <a:buSzPts val="3800"/>
              <a:buNone/>
              <a:defRPr sz="3800">
                <a:solidFill>
                  <a:schemeClr val="dk1"/>
                </a:solidFill>
              </a:defRPr>
            </a:lvl5pPr>
            <a:lvl6pPr lvl="5">
              <a:spcBef>
                <a:spcPts val="0"/>
              </a:spcBef>
              <a:spcAft>
                <a:spcPts val="0"/>
              </a:spcAft>
              <a:buClr>
                <a:schemeClr val="dk1"/>
              </a:buClr>
              <a:buSzPts val="3800"/>
              <a:buNone/>
              <a:defRPr sz="3800">
                <a:solidFill>
                  <a:schemeClr val="dk1"/>
                </a:solidFill>
              </a:defRPr>
            </a:lvl6pPr>
            <a:lvl7pPr lvl="6">
              <a:spcBef>
                <a:spcPts val="0"/>
              </a:spcBef>
              <a:spcAft>
                <a:spcPts val="0"/>
              </a:spcAft>
              <a:buClr>
                <a:schemeClr val="dk1"/>
              </a:buClr>
              <a:buSzPts val="3800"/>
              <a:buNone/>
              <a:defRPr sz="3800">
                <a:solidFill>
                  <a:schemeClr val="dk1"/>
                </a:solidFill>
              </a:defRPr>
            </a:lvl7pPr>
            <a:lvl8pPr lvl="7">
              <a:spcBef>
                <a:spcPts val="0"/>
              </a:spcBef>
              <a:spcAft>
                <a:spcPts val="0"/>
              </a:spcAft>
              <a:buClr>
                <a:schemeClr val="dk1"/>
              </a:buClr>
              <a:buSzPts val="3800"/>
              <a:buNone/>
              <a:defRPr sz="3800">
                <a:solidFill>
                  <a:schemeClr val="dk1"/>
                </a:solidFill>
              </a:defRPr>
            </a:lvl8pPr>
            <a:lvl9pPr lvl="8">
              <a:spcBef>
                <a:spcPts val="0"/>
              </a:spcBef>
              <a:spcAft>
                <a:spcPts val="0"/>
              </a:spcAft>
              <a:buClr>
                <a:schemeClr val="dk1"/>
              </a:buClr>
              <a:buSzPts val="3800"/>
              <a:buNone/>
              <a:defRPr sz="3800">
                <a:solidFill>
                  <a:schemeClr val="dk1"/>
                </a:solidFill>
              </a:defRPr>
            </a:lvl9pPr>
          </a:lstStyle>
          <a:p/>
        </p:txBody>
      </p:sp>
      <p:sp>
        <p:nvSpPr>
          <p:cNvPr id="7" name="Google Shape;7;p1"/>
          <p:cNvSpPr txBox="1"/>
          <p:nvPr>
            <p:ph idx="1" type="body"/>
          </p:nvPr>
        </p:nvSpPr>
        <p:spPr>
          <a:xfrm>
            <a:off x="368150" y="2458613"/>
            <a:ext cx="10063800" cy="7288500"/>
          </a:xfrm>
          <a:prstGeom prst="rect">
            <a:avLst/>
          </a:prstGeom>
          <a:noFill/>
          <a:ln>
            <a:noFill/>
          </a:ln>
        </p:spPr>
        <p:txBody>
          <a:bodyPr anchorCtr="0" anchor="t" bIns="123825" lIns="123825" spcFirstLastPara="1" rIns="123825" wrap="square" tIns="123825">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idx="12" type="sldNum"/>
          </p:nvPr>
        </p:nvSpPr>
        <p:spPr>
          <a:xfrm>
            <a:off x="10006840" y="9948196"/>
            <a:ext cx="648000" cy="839700"/>
          </a:xfrm>
          <a:prstGeom prst="rect">
            <a:avLst/>
          </a:prstGeom>
          <a:noFill/>
          <a:ln>
            <a:noFill/>
          </a:ln>
        </p:spPr>
        <p:txBody>
          <a:bodyPr anchorCtr="0" anchor="ctr" bIns="123825" lIns="123825" spcFirstLastPara="1" rIns="123825" wrap="square" tIns="123825">
            <a:normAutofit/>
          </a:bodyPr>
          <a:lstStyle>
            <a:lvl1pPr lvl="0" algn="r">
              <a:buNone/>
              <a:defRPr sz="1400">
                <a:solidFill>
                  <a:schemeClr val="dk2"/>
                </a:solidFill>
              </a:defRPr>
            </a:lvl1pPr>
            <a:lvl2pPr lvl="1" algn="r">
              <a:buNone/>
              <a:defRPr sz="1400">
                <a:solidFill>
                  <a:schemeClr val="dk2"/>
                </a:solidFill>
              </a:defRPr>
            </a:lvl2pPr>
            <a:lvl3pPr lvl="2" algn="r">
              <a:buNone/>
              <a:defRPr sz="1400">
                <a:solidFill>
                  <a:schemeClr val="dk2"/>
                </a:solidFill>
              </a:defRPr>
            </a:lvl3pPr>
            <a:lvl4pPr lvl="3" algn="r">
              <a:buNone/>
              <a:defRPr sz="1400">
                <a:solidFill>
                  <a:schemeClr val="dk2"/>
                </a:solidFill>
              </a:defRPr>
            </a:lvl4pPr>
            <a:lvl5pPr lvl="4" algn="r">
              <a:buNone/>
              <a:defRPr sz="1400">
                <a:solidFill>
                  <a:schemeClr val="dk2"/>
                </a:solidFill>
              </a:defRPr>
            </a:lvl5pPr>
            <a:lvl6pPr lvl="5" algn="r">
              <a:buNone/>
              <a:defRPr sz="1400">
                <a:solidFill>
                  <a:schemeClr val="dk2"/>
                </a:solidFill>
              </a:defRPr>
            </a:lvl6pPr>
            <a:lvl7pPr lvl="6" algn="r">
              <a:buNone/>
              <a:defRPr sz="1400">
                <a:solidFill>
                  <a:schemeClr val="dk2"/>
                </a:solidFill>
              </a:defRPr>
            </a:lvl7pPr>
            <a:lvl8pPr lvl="7" algn="r">
              <a:buNone/>
              <a:defRPr sz="1400">
                <a:solidFill>
                  <a:schemeClr val="dk2"/>
                </a:solidFill>
              </a:defRPr>
            </a:lvl8pPr>
            <a:lvl9pPr lvl="8" algn="r">
              <a:buNone/>
              <a:defRPr sz="14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jp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7.jpg"/><Relationship Id="rId5" Type="http://schemas.openxmlformats.org/officeDocument/2006/relationships/image" Target="../media/image4.jpg"/><Relationship Id="rId6"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6.jpg"/><Relationship Id="rId5" Type="http://schemas.openxmlformats.org/officeDocument/2006/relationships/image" Target="../media/image5.jpg"/><Relationship Id="rId6" Type="http://schemas.openxmlformats.org/officeDocument/2006/relationships/image" Target="../media/image19.jpg"/><Relationship Id="rId7" Type="http://schemas.openxmlformats.org/officeDocument/2006/relationships/image" Target="../media/image11.jpg"/><Relationship Id="rId8" Type="http://schemas.openxmlformats.org/officeDocument/2006/relationships/image" Target="../media/image2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8.jpg"/><Relationship Id="rId5" Type="http://schemas.openxmlformats.org/officeDocument/2006/relationships/image" Target="../media/image9.jpg"/><Relationship Id="rId6"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1110975"/>
            <a:ext cx="10800000" cy="82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200"/>
              <a:t>Pancancer Network Analysis reveals key Master Regulators for a Cancer Invasiveness</a:t>
            </a:r>
            <a:endParaRPr sz="2200"/>
          </a:p>
          <a:p>
            <a:pPr indent="0" lvl="0" marL="0" rtl="0" algn="l">
              <a:lnSpc>
                <a:spcPct val="115000"/>
              </a:lnSpc>
              <a:spcBef>
                <a:spcPts val="0"/>
              </a:spcBef>
              <a:spcAft>
                <a:spcPts val="0"/>
              </a:spcAft>
              <a:buNone/>
            </a:pPr>
            <a:r>
              <a:rPr lang="en-GB" sz="2000"/>
              <a:t> </a:t>
            </a:r>
            <a:endParaRPr sz="2000"/>
          </a:p>
          <a:p>
            <a:pPr indent="0" lvl="0" marL="0" rtl="0" algn="ctr">
              <a:lnSpc>
                <a:spcPct val="115000"/>
              </a:lnSpc>
              <a:spcBef>
                <a:spcPts val="0"/>
              </a:spcBef>
              <a:spcAft>
                <a:spcPts val="0"/>
              </a:spcAft>
              <a:buNone/>
            </a:pPr>
            <a:r>
              <a:rPr lang="en-GB" sz="1800"/>
              <a:t>Mahesh Jethalia (IIT KGP)</a:t>
            </a:r>
            <a:endParaRPr sz="1800"/>
          </a:p>
          <a:p>
            <a:pPr indent="0" lvl="0" marL="0" rtl="0" algn="ctr">
              <a:lnSpc>
                <a:spcPct val="115000"/>
              </a:lnSpc>
              <a:spcBef>
                <a:spcPts val="0"/>
              </a:spcBef>
              <a:spcAft>
                <a:spcPts val="0"/>
              </a:spcAft>
              <a:buNone/>
            </a:pPr>
            <a:r>
              <a:rPr lang="en-GB" sz="1800"/>
              <a:t>Halima Bensmail (Qatar Computing Research Institute)</a:t>
            </a:r>
            <a:endParaRPr sz="1800"/>
          </a:p>
          <a:p>
            <a:pPr indent="0" lvl="0" marL="0" rtl="0" algn="ctr">
              <a:lnSpc>
                <a:spcPct val="150000"/>
              </a:lnSpc>
              <a:spcBef>
                <a:spcPts val="0"/>
              </a:spcBef>
              <a:spcAft>
                <a:spcPts val="0"/>
              </a:spcAft>
              <a:buNone/>
            </a:pPr>
            <a:r>
              <a:rPr lang="en-GB" sz="1800"/>
              <a:t>Raghvendra Mall (Qatar Computing Research Institute, SJCRH-ALSAC)</a:t>
            </a:r>
            <a:endParaRPr sz="1800"/>
          </a:p>
          <a:p>
            <a:pPr indent="0" lvl="0" marL="0" rtl="0" algn="ctr">
              <a:spcBef>
                <a:spcPts val="0"/>
              </a:spcBef>
              <a:spcAft>
                <a:spcPts val="0"/>
              </a:spcAft>
              <a:buNone/>
            </a:pPr>
            <a:r>
              <a:t/>
            </a:r>
            <a:endParaRPr sz="1800">
              <a:latin typeface="Calibri"/>
              <a:ea typeface="Calibri"/>
              <a:cs typeface="Calibri"/>
              <a:sym typeface="Calibri"/>
            </a:endParaRPr>
          </a:p>
          <a:p>
            <a:pPr indent="-330200" lvl="0" marL="457200" rtl="0" algn="l">
              <a:lnSpc>
                <a:spcPct val="150000"/>
              </a:lnSpc>
              <a:spcBef>
                <a:spcPts val="0"/>
              </a:spcBef>
              <a:spcAft>
                <a:spcPts val="0"/>
              </a:spcAft>
              <a:buSzPts val="1600"/>
              <a:buChar char="●"/>
            </a:pPr>
            <a:r>
              <a:rPr lang="en-GB" sz="1600"/>
              <a:t>Tumor invasiveness is infiltrating form of cancer, where it has developed and grown into surrounding healthy tissues.</a:t>
            </a:r>
            <a:endParaRPr sz="1600"/>
          </a:p>
          <a:p>
            <a:pPr indent="-330200" lvl="0" marL="457200" rtl="0" algn="l">
              <a:lnSpc>
                <a:spcPct val="150000"/>
              </a:lnSpc>
              <a:spcBef>
                <a:spcPts val="0"/>
              </a:spcBef>
              <a:spcAft>
                <a:spcPts val="0"/>
              </a:spcAft>
              <a:buSzPts val="1600"/>
              <a:buChar char="●"/>
            </a:pPr>
            <a:r>
              <a:rPr lang="en-GB" sz="1600"/>
              <a:t>Tumor invasiveness reflects many biological changes associated with tumorigenesis, progression, metastasis, and drug resistance (Bi et al, JTRM, 2021).</a:t>
            </a:r>
            <a:endParaRPr sz="1600"/>
          </a:p>
          <a:p>
            <a:pPr indent="-330200" lvl="0" marL="457200" rtl="0" algn="l">
              <a:lnSpc>
                <a:spcPct val="150000"/>
              </a:lnSpc>
              <a:spcBef>
                <a:spcPts val="0"/>
              </a:spcBef>
              <a:spcAft>
                <a:spcPts val="0"/>
              </a:spcAft>
              <a:buSzPts val="1600"/>
              <a:buChar char="●"/>
            </a:pPr>
            <a:r>
              <a:rPr lang="en-GB" sz="1600"/>
              <a:t>Bi et al, 2021 identified common invasiveness-associated dysregulated molecular features between high- and low-invasiveness groups across multiple cancers.</a:t>
            </a:r>
            <a:endParaRPr sz="1600"/>
          </a:p>
          <a:p>
            <a:pPr indent="-330200" lvl="0" marL="457200" rtl="0" algn="l">
              <a:lnSpc>
                <a:spcPct val="150000"/>
              </a:lnSpc>
              <a:spcBef>
                <a:spcPts val="0"/>
              </a:spcBef>
              <a:spcAft>
                <a:spcPts val="0"/>
              </a:spcAft>
              <a:buClr>
                <a:srgbClr val="FF0000"/>
              </a:buClr>
              <a:buSzPts val="1600"/>
              <a:buChar char="●"/>
            </a:pPr>
            <a:r>
              <a:rPr lang="en-GB" sz="1600">
                <a:solidFill>
                  <a:srgbClr val="FF0000"/>
                </a:solidFill>
              </a:rPr>
              <a:t>Biological mechanisms underlying invasiveness and metastasis are largely an enigma.</a:t>
            </a:r>
            <a:endParaRPr sz="1600">
              <a:solidFill>
                <a:srgbClr val="FF0000"/>
              </a:solidFill>
            </a:endParaRPr>
          </a:p>
          <a:p>
            <a:pPr indent="-330200" lvl="0" marL="457200" rtl="0" algn="l">
              <a:lnSpc>
                <a:spcPct val="150000"/>
              </a:lnSpc>
              <a:spcBef>
                <a:spcPts val="0"/>
              </a:spcBef>
              <a:spcAft>
                <a:spcPts val="0"/>
              </a:spcAft>
              <a:buSzPts val="1600"/>
              <a:buChar char="●"/>
            </a:pPr>
            <a:r>
              <a:rPr lang="en-GB" sz="1600"/>
              <a:t>Invasiveness score defined based on 24 gene signature (Geeleher et al).</a:t>
            </a:r>
            <a:endParaRPr sz="1600"/>
          </a:p>
          <a:p>
            <a:pPr indent="-330200" lvl="0" marL="457200" rtl="0" algn="l">
              <a:lnSpc>
                <a:spcPct val="150000"/>
              </a:lnSpc>
              <a:spcBef>
                <a:spcPts val="0"/>
              </a:spcBef>
              <a:spcAft>
                <a:spcPts val="0"/>
              </a:spcAft>
              <a:buSzPts val="1600"/>
              <a:buChar char="●"/>
            </a:pPr>
            <a:r>
              <a:rPr lang="en-GB" sz="1600"/>
              <a:t>Based on OS several TCGA cancers have prognostic association with invasiveness:</a:t>
            </a:r>
            <a:endParaRPr sz="1600"/>
          </a:p>
          <a:p>
            <a:pPr indent="-330200" lvl="1" marL="914400" rtl="0" algn="l">
              <a:lnSpc>
                <a:spcPct val="150000"/>
              </a:lnSpc>
              <a:spcBef>
                <a:spcPts val="0"/>
              </a:spcBef>
              <a:spcAft>
                <a:spcPts val="0"/>
              </a:spcAft>
              <a:buSzPts val="1600"/>
              <a:buChar char="○"/>
            </a:pPr>
            <a:r>
              <a:rPr lang="en-GB" sz="1600"/>
              <a:t>Invasiveness Phenotype - OV, LUAD, STAD, BLCA, COAD, KIRC, MESO, PAAD, KIRP, LGG</a:t>
            </a:r>
            <a:endParaRPr sz="1600"/>
          </a:p>
          <a:p>
            <a:pPr indent="0" lvl="0" marL="914400" rtl="0" algn="l">
              <a:lnSpc>
                <a:spcPct val="150000"/>
              </a:lnSpc>
              <a:spcBef>
                <a:spcPts val="0"/>
              </a:spcBef>
              <a:spcAft>
                <a:spcPts val="0"/>
              </a:spcAft>
              <a:buNone/>
            </a:pPr>
            <a:r>
              <a:rPr lang="en-GB" sz="1600"/>
              <a:t>Invasiveness High ↓ survival, Invasiveness Low ↑ survival</a:t>
            </a:r>
            <a:endParaRPr sz="1600"/>
          </a:p>
          <a:p>
            <a:pPr indent="-330200" lvl="0" marL="457200" rtl="0" algn="l">
              <a:lnSpc>
                <a:spcPct val="150000"/>
              </a:lnSpc>
              <a:spcBef>
                <a:spcPts val="0"/>
              </a:spcBef>
              <a:spcAft>
                <a:spcPts val="0"/>
              </a:spcAft>
              <a:buClr>
                <a:srgbClr val="0000FF"/>
              </a:buClr>
              <a:buSzPts val="1600"/>
              <a:buChar char="●"/>
            </a:pPr>
            <a:r>
              <a:rPr lang="en-GB" sz="1600">
                <a:solidFill>
                  <a:srgbClr val="0000FF"/>
                </a:solidFill>
              </a:rPr>
              <a:t>Goal is to perform master regulator analysis and identify MRs specific to Invasiveness High and Low phenotypes &amp; associated downstream targetable pathways.</a:t>
            </a:r>
            <a:endParaRPr sz="1600">
              <a:solidFill>
                <a:srgbClr val="0000FF"/>
              </a:solidFill>
            </a:endParaRPr>
          </a:p>
          <a:p>
            <a:pPr indent="0" lvl="0" marL="0" rtl="0" algn="ctr">
              <a:lnSpc>
                <a:spcPct val="115000"/>
              </a:lnSpc>
              <a:spcBef>
                <a:spcPts val="0"/>
              </a:spcBef>
              <a:spcAft>
                <a:spcPts val="0"/>
              </a:spcAft>
              <a:buNone/>
            </a:pPr>
            <a:r>
              <a:t/>
            </a:r>
            <a:endParaRPr sz="2400">
              <a:latin typeface="Calibri"/>
              <a:ea typeface="Calibri"/>
              <a:cs typeface="Calibri"/>
              <a:sym typeface="Calibri"/>
            </a:endParaRPr>
          </a:p>
          <a:p>
            <a:pPr indent="0" lvl="0" marL="0" rtl="0" algn="ctr">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p:nvPr/>
        </p:nvSpPr>
        <p:spPr>
          <a:xfrm>
            <a:off x="76050" y="580525"/>
            <a:ext cx="3395400" cy="2316000"/>
          </a:xfrm>
          <a:prstGeom prst="flowChartAlternateProcess">
            <a:avLst/>
          </a:prstGeom>
          <a:noFill/>
          <a:ln cap="flat" cmpd="sng" w="12700">
            <a:solidFill>
              <a:srgbClr val="7F7F7F"/>
            </a:solidFill>
            <a:prstDash val="solid"/>
            <a:miter lim="800000"/>
            <a:headEnd len="sm" w="sm" type="none"/>
            <a:tailEnd len="sm" w="sm" type="none"/>
          </a:ln>
        </p:spPr>
        <p:txBody>
          <a:bodyPr anchorCtr="0" anchor="t" bIns="45700" lIns="91425" spcFirstLastPara="1" rIns="91425" wrap="square" tIns="0">
            <a:noAutofit/>
          </a:bodyPr>
          <a:lstStyle/>
          <a:p>
            <a:pPr indent="0" lvl="0" marL="0" marR="0" rtl="0" algn="ctr">
              <a:spcBef>
                <a:spcPts val="0"/>
              </a:spcBef>
              <a:spcAft>
                <a:spcPts val="0"/>
              </a:spcAft>
              <a:buNone/>
            </a:pPr>
            <a:r>
              <a:rPr b="0" i="0" lang="en-GB" sz="900" u="none" cap="none" strike="noStrike">
                <a:solidFill>
                  <a:srgbClr val="000000"/>
                </a:solidFill>
                <a:latin typeface="Arial"/>
                <a:ea typeface="Arial"/>
                <a:cs typeface="Arial"/>
                <a:sym typeface="Arial"/>
              </a:rPr>
              <a:t>            </a:t>
            </a:r>
            <a:r>
              <a:rPr b="0" i="0" lang="en-GB" sz="1500" u="none" cap="none" strike="noStrike">
                <a:solidFill>
                  <a:srgbClr val="000000"/>
                </a:solidFill>
                <a:latin typeface="Arial"/>
                <a:ea typeface="Arial"/>
                <a:cs typeface="Arial"/>
                <a:sym typeface="Arial"/>
              </a:rPr>
              <a:t>TCGA</a:t>
            </a:r>
            <a:endParaRPr sz="2000"/>
          </a:p>
        </p:txBody>
      </p:sp>
      <p:sp>
        <p:nvSpPr>
          <p:cNvPr id="60" name="Google Shape;60;p14"/>
          <p:cNvSpPr/>
          <p:nvPr/>
        </p:nvSpPr>
        <p:spPr>
          <a:xfrm>
            <a:off x="1457099" y="2916926"/>
            <a:ext cx="390900" cy="12414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1" name="Google Shape;61;p14"/>
          <p:cNvSpPr txBox="1"/>
          <p:nvPr/>
        </p:nvSpPr>
        <p:spPr>
          <a:xfrm>
            <a:off x="427090" y="3075764"/>
            <a:ext cx="2418600" cy="713400"/>
          </a:xfrm>
          <a:prstGeom prst="rect">
            <a:avLst/>
          </a:prstGeom>
          <a:solidFill>
            <a:srgbClr val="FFFFFF"/>
          </a:solidFill>
          <a:ln cap="flat" cmpd="sng" w="9525">
            <a:solidFill>
              <a:srgbClr val="7F7F7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1600" u="none" cap="none" strike="noStrike">
                <a:solidFill>
                  <a:srgbClr val="000000"/>
                </a:solidFill>
                <a:latin typeface="Arial"/>
                <a:ea typeface="Arial"/>
                <a:cs typeface="Arial"/>
                <a:sym typeface="Arial"/>
              </a:rPr>
              <a:t>Normalization &amp; log2 transformation</a:t>
            </a:r>
            <a:endParaRPr sz="1600"/>
          </a:p>
        </p:txBody>
      </p:sp>
      <p:sp>
        <p:nvSpPr>
          <p:cNvPr id="62" name="Google Shape;62;p14"/>
          <p:cNvSpPr/>
          <p:nvPr/>
        </p:nvSpPr>
        <p:spPr>
          <a:xfrm rot="-5400000">
            <a:off x="2924502" y="3094027"/>
            <a:ext cx="476100" cy="6180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3" name="Google Shape;63;p14"/>
          <p:cNvSpPr/>
          <p:nvPr/>
        </p:nvSpPr>
        <p:spPr>
          <a:xfrm rot="-5400000">
            <a:off x="3037956" y="7612347"/>
            <a:ext cx="468300" cy="3987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4" name="Google Shape;64;p14"/>
          <p:cNvSpPr/>
          <p:nvPr/>
        </p:nvSpPr>
        <p:spPr>
          <a:xfrm>
            <a:off x="3571415" y="5329606"/>
            <a:ext cx="3726300" cy="32418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1600" u="none" cap="none" strike="noStrike">
                <a:solidFill>
                  <a:srgbClr val="000000"/>
                </a:solidFill>
                <a:latin typeface="Arial"/>
                <a:ea typeface="Arial"/>
                <a:cs typeface="Arial"/>
                <a:sym typeface="Arial"/>
              </a:rPr>
              <a:t>Differential master regulator (MR) activity estimation</a:t>
            </a:r>
            <a:endParaRPr sz="1600"/>
          </a:p>
        </p:txBody>
      </p:sp>
      <p:grpSp>
        <p:nvGrpSpPr>
          <p:cNvPr id="65" name="Google Shape;65;p14"/>
          <p:cNvGrpSpPr/>
          <p:nvPr/>
        </p:nvGrpSpPr>
        <p:grpSpPr>
          <a:xfrm>
            <a:off x="3571372" y="1525948"/>
            <a:ext cx="3824380" cy="3679202"/>
            <a:chOff x="2502409" y="779421"/>
            <a:chExt cx="1808047" cy="1427929"/>
          </a:xfrm>
        </p:grpSpPr>
        <p:sp>
          <p:nvSpPr>
            <p:cNvPr id="66" name="Google Shape;66;p14"/>
            <p:cNvSpPr/>
            <p:nvPr/>
          </p:nvSpPr>
          <p:spPr>
            <a:xfrm>
              <a:off x="2502409" y="779421"/>
              <a:ext cx="1761600" cy="12582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GB" sz="1600" u="none" cap="none" strike="noStrike">
                  <a:solidFill>
                    <a:srgbClr val="000000"/>
                  </a:solidFill>
                  <a:latin typeface="Arial"/>
                  <a:ea typeface="Arial"/>
                  <a:cs typeface="Arial"/>
                  <a:sym typeface="Arial"/>
                </a:rPr>
                <a:t>Regularized gradient boosting machines (RGBM)</a:t>
              </a:r>
              <a:endParaRPr sz="1600"/>
            </a:p>
          </p:txBody>
        </p:sp>
        <p:sp>
          <p:nvSpPr>
            <p:cNvPr id="67" name="Google Shape;67;p14"/>
            <p:cNvSpPr/>
            <p:nvPr/>
          </p:nvSpPr>
          <p:spPr>
            <a:xfrm>
              <a:off x="2867228" y="1467831"/>
              <a:ext cx="102300" cy="97200"/>
            </a:xfrm>
            <a:prstGeom prst="diamond">
              <a:avLst/>
            </a:prstGeom>
            <a:solidFill>
              <a:srgbClr val="7057A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8" name="Google Shape;68;p14"/>
            <p:cNvSpPr/>
            <p:nvPr/>
          </p:nvSpPr>
          <p:spPr>
            <a:xfrm>
              <a:off x="3103488" y="1398372"/>
              <a:ext cx="102300" cy="97200"/>
            </a:xfrm>
            <a:prstGeom prst="diamond">
              <a:avLst/>
            </a:prstGeom>
            <a:solidFill>
              <a:srgbClr val="7057A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69" name="Google Shape;69;p14"/>
            <p:cNvSpPr/>
            <p:nvPr/>
          </p:nvSpPr>
          <p:spPr>
            <a:xfrm>
              <a:off x="3130861" y="1641068"/>
              <a:ext cx="102300" cy="97200"/>
            </a:xfrm>
            <a:prstGeom prst="diamond">
              <a:avLst/>
            </a:prstGeom>
            <a:solidFill>
              <a:srgbClr val="7057A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0" name="Google Shape;70;p14"/>
            <p:cNvSpPr/>
            <p:nvPr/>
          </p:nvSpPr>
          <p:spPr>
            <a:xfrm>
              <a:off x="2724411" y="1319300"/>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1" name="Google Shape;71;p14"/>
            <p:cNvSpPr/>
            <p:nvPr/>
          </p:nvSpPr>
          <p:spPr>
            <a:xfrm>
              <a:off x="2683995" y="1616292"/>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2" name="Google Shape;72;p14"/>
            <p:cNvSpPr/>
            <p:nvPr/>
          </p:nvSpPr>
          <p:spPr>
            <a:xfrm>
              <a:off x="2907566" y="1730152"/>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3" name="Google Shape;73;p14"/>
            <p:cNvSpPr/>
            <p:nvPr/>
          </p:nvSpPr>
          <p:spPr>
            <a:xfrm>
              <a:off x="3238795" y="1875017"/>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4" name="Google Shape;74;p14"/>
            <p:cNvSpPr/>
            <p:nvPr/>
          </p:nvSpPr>
          <p:spPr>
            <a:xfrm>
              <a:off x="3377113" y="1722686"/>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5" name="Google Shape;75;p14"/>
            <p:cNvSpPr/>
            <p:nvPr/>
          </p:nvSpPr>
          <p:spPr>
            <a:xfrm>
              <a:off x="3377113" y="1398372"/>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6" name="Google Shape;76;p14"/>
            <p:cNvSpPr/>
            <p:nvPr/>
          </p:nvSpPr>
          <p:spPr>
            <a:xfrm>
              <a:off x="3296736" y="1294478"/>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7" name="Google Shape;77;p14"/>
            <p:cNvSpPr/>
            <p:nvPr/>
          </p:nvSpPr>
          <p:spPr>
            <a:xfrm rot="3831815">
              <a:off x="3210441" y="1335641"/>
              <a:ext cx="53801" cy="97139"/>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8" name="Google Shape;78;p14"/>
            <p:cNvSpPr/>
            <p:nvPr/>
          </p:nvSpPr>
          <p:spPr>
            <a:xfrm rot="5208147">
              <a:off x="3264452" y="1401418"/>
              <a:ext cx="53784" cy="97068"/>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79" name="Google Shape;79;p14"/>
            <p:cNvSpPr/>
            <p:nvPr/>
          </p:nvSpPr>
          <p:spPr>
            <a:xfrm rot="6288503">
              <a:off x="3283992" y="1660155"/>
              <a:ext cx="53993" cy="97145"/>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0" name="Google Shape;80;p14"/>
            <p:cNvSpPr/>
            <p:nvPr/>
          </p:nvSpPr>
          <p:spPr>
            <a:xfrm rot="9188951">
              <a:off x="3206173" y="1758089"/>
              <a:ext cx="53800" cy="97004"/>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1" name="Google Shape;81;p14"/>
            <p:cNvSpPr/>
            <p:nvPr/>
          </p:nvSpPr>
          <p:spPr>
            <a:xfrm rot="10550769">
              <a:off x="2908182" y="1588532"/>
              <a:ext cx="53841" cy="97145"/>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2" name="Google Shape;82;p14"/>
            <p:cNvSpPr/>
            <p:nvPr/>
          </p:nvSpPr>
          <p:spPr>
            <a:xfrm rot="-7719588">
              <a:off x="2791330" y="1532843"/>
              <a:ext cx="53786" cy="97125"/>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3" name="Google Shape;83;p14"/>
            <p:cNvSpPr/>
            <p:nvPr/>
          </p:nvSpPr>
          <p:spPr>
            <a:xfrm rot="-2632069">
              <a:off x="2812880" y="1377531"/>
              <a:ext cx="53680" cy="96963"/>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4" name="Google Shape;84;p14"/>
            <p:cNvSpPr/>
            <p:nvPr/>
          </p:nvSpPr>
          <p:spPr>
            <a:xfrm rot="2939455">
              <a:off x="3272322" y="1509104"/>
              <a:ext cx="45719" cy="150760"/>
            </a:xfrm>
            <a:prstGeom prst="upArrow">
              <a:avLst>
                <a:gd fmla="val 30967" name="adj1"/>
                <a:gd fmla="val 67975" name="adj2"/>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5" name="Google Shape;85;p14"/>
            <p:cNvSpPr/>
            <p:nvPr/>
          </p:nvSpPr>
          <p:spPr>
            <a:xfrm>
              <a:off x="3536228" y="1213724"/>
              <a:ext cx="102300" cy="97200"/>
            </a:xfrm>
            <a:prstGeom prst="diamond">
              <a:avLst/>
            </a:prstGeom>
            <a:solidFill>
              <a:srgbClr val="7057A0"/>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6" name="Google Shape;86;p14"/>
            <p:cNvSpPr/>
            <p:nvPr/>
          </p:nvSpPr>
          <p:spPr>
            <a:xfrm>
              <a:off x="3551379" y="1616291"/>
              <a:ext cx="72000" cy="71100"/>
            </a:xfrm>
            <a:prstGeom prst="ellipse">
              <a:avLst/>
            </a:prstGeom>
            <a:solidFill>
              <a:srgbClr val="D8E2F3"/>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87" name="Google Shape;87;p14"/>
            <p:cNvSpPr txBox="1"/>
            <p:nvPr/>
          </p:nvSpPr>
          <p:spPr>
            <a:xfrm>
              <a:off x="3617756" y="1123869"/>
              <a:ext cx="692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GB" sz="1600" u="none" cap="none" strike="noStrike">
                  <a:solidFill>
                    <a:srgbClr val="000000"/>
                  </a:solidFill>
                  <a:latin typeface="Arial"/>
                  <a:ea typeface="Arial"/>
                  <a:cs typeface="Arial"/>
                  <a:sym typeface="Arial"/>
                </a:rPr>
                <a:t>Transcription </a:t>
              </a:r>
              <a:r>
                <a:rPr lang="en-GB" sz="1600">
                  <a:solidFill>
                    <a:srgbClr val="000000"/>
                  </a:solidFill>
                </a:rPr>
                <a:t>Regulator (TR)</a:t>
              </a:r>
              <a:endParaRPr sz="1600"/>
            </a:p>
          </p:txBody>
        </p:sp>
        <p:sp>
          <p:nvSpPr>
            <p:cNvPr id="88" name="Google Shape;88;p14"/>
            <p:cNvSpPr txBox="1"/>
            <p:nvPr/>
          </p:nvSpPr>
          <p:spPr>
            <a:xfrm>
              <a:off x="3643108" y="1562694"/>
              <a:ext cx="6420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000000"/>
                  </a:solidFill>
                  <a:latin typeface="Arial"/>
                  <a:ea typeface="Arial"/>
                  <a:cs typeface="Arial"/>
                  <a:sym typeface="Arial"/>
                </a:rPr>
                <a:t>Regulated Targets</a:t>
              </a:r>
              <a:endParaRPr sz="1600"/>
            </a:p>
          </p:txBody>
        </p:sp>
        <p:sp>
          <p:nvSpPr>
            <p:cNvPr id="89" name="Google Shape;89;p14"/>
            <p:cNvSpPr/>
            <p:nvPr/>
          </p:nvSpPr>
          <p:spPr>
            <a:xfrm>
              <a:off x="3292363" y="2043550"/>
              <a:ext cx="181800" cy="1638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cxnSp>
        <p:nvCxnSpPr>
          <p:cNvPr id="90" name="Google Shape;90;p14"/>
          <p:cNvCxnSpPr/>
          <p:nvPr/>
        </p:nvCxnSpPr>
        <p:spPr>
          <a:xfrm>
            <a:off x="5250365" y="6440233"/>
            <a:ext cx="0" cy="1464600"/>
          </a:xfrm>
          <a:prstGeom prst="straightConnector1">
            <a:avLst/>
          </a:prstGeom>
          <a:noFill/>
          <a:ln cap="flat" cmpd="sng" w="9525">
            <a:solidFill>
              <a:srgbClr val="000000"/>
            </a:solidFill>
            <a:prstDash val="solid"/>
            <a:miter lim="800000"/>
            <a:headEnd len="sm" w="sm" type="none"/>
            <a:tailEnd len="sm" w="sm" type="none"/>
          </a:ln>
        </p:spPr>
      </p:cxnSp>
      <p:cxnSp>
        <p:nvCxnSpPr>
          <p:cNvPr id="91" name="Google Shape;91;p14"/>
          <p:cNvCxnSpPr/>
          <p:nvPr/>
        </p:nvCxnSpPr>
        <p:spPr>
          <a:xfrm>
            <a:off x="4517755" y="7162894"/>
            <a:ext cx="1465200" cy="0"/>
          </a:xfrm>
          <a:prstGeom prst="straightConnector1">
            <a:avLst/>
          </a:prstGeom>
          <a:noFill/>
          <a:ln cap="flat" cmpd="sng" w="9525">
            <a:solidFill>
              <a:srgbClr val="000000"/>
            </a:solidFill>
            <a:prstDash val="solid"/>
            <a:miter lim="800000"/>
            <a:headEnd len="sm" w="sm" type="none"/>
            <a:tailEnd len="sm" w="sm" type="none"/>
          </a:ln>
        </p:spPr>
      </p:cxnSp>
      <p:sp>
        <p:nvSpPr>
          <p:cNvPr id="92" name="Google Shape;92;p14"/>
          <p:cNvSpPr txBox="1"/>
          <p:nvPr/>
        </p:nvSpPr>
        <p:spPr>
          <a:xfrm rot="-5400000">
            <a:off x="2684627" y="6911247"/>
            <a:ext cx="2198400" cy="39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t>Activity in INV Low</a:t>
            </a:r>
            <a:endParaRPr sz="1600"/>
          </a:p>
        </p:txBody>
      </p:sp>
      <p:sp>
        <p:nvSpPr>
          <p:cNvPr id="93" name="Google Shape;93;p14"/>
          <p:cNvSpPr txBox="1"/>
          <p:nvPr/>
        </p:nvSpPr>
        <p:spPr>
          <a:xfrm>
            <a:off x="4360802" y="8198250"/>
            <a:ext cx="2268600" cy="483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000000"/>
                </a:solidFill>
                <a:latin typeface="Arial"/>
                <a:ea typeface="Arial"/>
                <a:cs typeface="Arial"/>
                <a:sym typeface="Arial"/>
              </a:rPr>
              <a:t>Activity in I</a:t>
            </a:r>
            <a:r>
              <a:rPr lang="en-GB" sz="1600"/>
              <a:t>NV High</a:t>
            </a:r>
            <a:endParaRPr sz="1600"/>
          </a:p>
        </p:txBody>
      </p:sp>
      <p:sp>
        <p:nvSpPr>
          <p:cNvPr id="94" name="Google Shape;94;p14"/>
          <p:cNvSpPr/>
          <p:nvPr/>
        </p:nvSpPr>
        <p:spPr>
          <a:xfrm>
            <a:off x="4748710" y="6736409"/>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 name="Google Shape;95;p14"/>
          <p:cNvSpPr/>
          <p:nvPr/>
        </p:nvSpPr>
        <p:spPr>
          <a:xfrm>
            <a:off x="4672562" y="65231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 name="Google Shape;96;p14"/>
          <p:cNvSpPr/>
          <p:nvPr/>
        </p:nvSpPr>
        <p:spPr>
          <a:xfrm>
            <a:off x="5593375" y="743041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7" name="Google Shape;97;p14"/>
          <p:cNvSpPr/>
          <p:nvPr/>
        </p:nvSpPr>
        <p:spPr>
          <a:xfrm>
            <a:off x="5828211" y="7450249"/>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8" name="Google Shape;98;p14"/>
          <p:cNvSpPr/>
          <p:nvPr/>
        </p:nvSpPr>
        <p:spPr>
          <a:xfrm>
            <a:off x="5692351" y="7636293"/>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9" name="Google Shape;99;p14"/>
          <p:cNvSpPr/>
          <p:nvPr/>
        </p:nvSpPr>
        <p:spPr>
          <a:xfrm>
            <a:off x="5465796" y="6938315"/>
            <a:ext cx="76200" cy="92700"/>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0" name="Google Shape;100;p14"/>
          <p:cNvSpPr/>
          <p:nvPr/>
        </p:nvSpPr>
        <p:spPr>
          <a:xfrm>
            <a:off x="4983596" y="7337661"/>
            <a:ext cx="76200" cy="92700"/>
          </a:xfrm>
          <a:prstGeom prst="ellipse">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1" name="Google Shape;101;p14"/>
          <p:cNvSpPr txBox="1"/>
          <p:nvPr/>
        </p:nvSpPr>
        <p:spPr>
          <a:xfrm>
            <a:off x="5160039" y="7777024"/>
            <a:ext cx="96300" cy="47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600">
                <a:solidFill>
                  <a:srgbClr val="000000"/>
                </a:solidFill>
                <a:latin typeface="Arial"/>
                <a:ea typeface="Arial"/>
                <a:cs typeface="Arial"/>
                <a:sym typeface="Arial"/>
              </a:rPr>
              <a:t>0</a:t>
            </a:r>
            <a:endParaRPr/>
          </a:p>
        </p:txBody>
      </p:sp>
      <p:sp>
        <p:nvSpPr>
          <p:cNvPr id="102" name="Google Shape;102;p14"/>
          <p:cNvSpPr txBox="1"/>
          <p:nvPr/>
        </p:nvSpPr>
        <p:spPr>
          <a:xfrm>
            <a:off x="4355672" y="6924994"/>
            <a:ext cx="96300" cy="47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600">
                <a:solidFill>
                  <a:srgbClr val="000000"/>
                </a:solidFill>
                <a:latin typeface="Arial"/>
                <a:ea typeface="Arial"/>
                <a:cs typeface="Arial"/>
                <a:sym typeface="Arial"/>
              </a:rPr>
              <a:t>0</a:t>
            </a:r>
            <a:endParaRPr/>
          </a:p>
        </p:txBody>
      </p:sp>
      <p:grpSp>
        <p:nvGrpSpPr>
          <p:cNvPr id="103" name="Google Shape;103;p14"/>
          <p:cNvGrpSpPr/>
          <p:nvPr/>
        </p:nvGrpSpPr>
        <p:grpSpPr>
          <a:xfrm>
            <a:off x="6212525" y="6457875"/>
            <a:ext cx="1357958" cy="1903077"/>
            <a:chOff x="3751063" y="2654357"/>
            <a:chExt cx="642000" cy="738600"/>
          </a:xfrm>
        </p:grpSpPr>
        <p:sp>
          <p:nvSpPr>
            <p:cNvPr id="104" name="Google Shape;104;p14"/>
            <p:cNvSpPr/>
            <p:nvPr/>
          </p:nvSpPr>
          <p:spPr>
            <a:xfrm>
              <a:off x="3766546" y="2730263"/>
              <a:ext cx="36000" cy="360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5" name="Google Shape;105;p14"/>
            <p:cNvSpPr txBox="1"/>
            <p:nvPr/>
          </p:nvSpPr>
          <p:spPr>
            <a:xfrm>
              <a:off x="3751063" y="2654357"/>
              <a:ext cx="6420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t>Diff. MR</a:t>
              </a:r>
              <a:r>
                <a:rPr lang="en-GB" sz="1600">
                  <a:solidFill>
                    <a:srgbClr val="000000"/>
                  </a:solidFill>
                  <a:latin typeface="Arial"/>
                  <a:ea typeface="Arial"/>
                  <a:cs typeface="Arial"/>
                  <a:sym typeface="Arial"/>
                </a:rPr>
                <a:t>l average activity in I</a:t>
              </a:r>
              <a:r>
                <a:rPr lang="en-GB" sz="1600"/>
                <a:t>NV</a:t>
              </a:r>
              <a:r>
                <a:rPr lang="en-GB" sz="1600">
                  <a:solidFill>
                    <a:srgbClr val="000000"/>
                  </a:solidFill>
                  <a:latin typeface="Arial"/>
                  <a:ea typeface="Arial"/>
                  <a:cs typeface="Arial"/>
                  <a:sym typeface="Arial"/>
                </a:rPr>
                <a:t> High versus I</a:t>
              </a:r>
              <a:r>
                <a:rPr lang="en-GB" sz="1600"/>
                <a:t>NV</a:t>
              </a:r>
              <a:r>
                <a:rPr lang="en-GB" sz="1600">
                  <a:solidFill>
                    <a:srgbClr val="000000"/>
                  </a:solidFill>
                  <a:latin typeface="Arial"/>
                  <a:ea typeface="Arial"/>
                  <a:cs typeface="Arial"/>
                  <a:sym typeface="Arial"/>
                </a:rPr>
                <a:t> Low</a:t>
              </a:r>
              <a:endParaRPr sz="1600"/>
            </a:p>
          </p:txBody>
        </p:sp>
      </p:grpSp>
      <p:sp>
        <p:nvSpPr>
          <p:cNvPr id="106" name="Google Shape;106;p14"/>
          <p:cNvSpPr/>
          <p:nvPr/>
        </p:nvSpPr>
        <p:spPr>
          <a:xfrm>
            <a:off x="4387127" y="8122043"/>
            <a:ext cx="1856700" cy="421800"/>
          </a:xfrm>
          <a:prstGeom prst="rect">
            <a:avLst/>
          </a:prstGeom>
          <a:noFill/>
          <a:ln cap="flat" cmpd="sng" w="12700">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7" name="Google Shape;107;p14"/>
          <p:cNvSpPr/>
          <p:nvPr/>
        </p:nvSpPr>
        <p:spPr>
          <a:xfrm rot="-5400000">
            <a:off x="2873450" y="7078325"/>
            <a:ext cx="1851900" cy="314100"/>
          </a:xfrm>
          <a:prstGeom prst="rect">
            <a:avLst/>
          </a:prstGeom>
          <a:noFill/>
          <a:ln cap="flat" cmpd="sng" w="12700">
            <a:solidFill>
              <a:srgbClr val="5DFF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8" name="Google Shape;108;p14"/>
          <p:cNvSpPr/>
          <p:nvPr/>
        </p:nvSpPr>
        <p:spPr>
          <a:xfrm rot="-7888950">
            <a:off x="7314072" y="4774399"/>
            <a:ext cx="425277" cy="58262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9" name="Google Shape;109;p14"/>
          <p:cNvSpPr/>
          <p:nvPr/>
        </p:nvSpPr>
        <p:spPr>
          <a:xfrm>
            <a:off x="7757877" y="1541211"/>
            <a:ext cx="2882700" cy="32418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600">
                <a:solidFill>
                  <a:srgbClr val="000000"/>
                </a:solidFill>
                <a:latin typeface="Arial"/>
                <a:ea typeface="Arial"/>
                <a:cs typeface="Arial"/>
                <a:sym typeface="Arial"/>
              </a:rPr>
              <a:t>Visualization of most significant MRs</a:t>
            </a:r>
            <a:endParaRPr sz="1600"/>
          </a:p>
        </p:txBody>
      </p:sp>
      <p:sp>
        <p:nvSpPr>
          <p:cNvPr id="110" name="Google Shape;110;p14"/>
          <p:cNvSpPr/>
          <p:nvPr/>
        </p:nvSpPr>
        <p:spPr>
          <a:xfrm>
            <a:off x="7752477" y="5328491"/>
            <a:ext cx="2882700" cy="32418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600">
                <a:solidFill>
                  <a:srgbClr val="000000"/>
                </a:solidFill>
                <a:latin typeface="Arial"/>
                <a:ea typeface="Arial"/>
                <a:cs typeface="Arial"/>
                <a:sym typeface="Arial"/>
              </a:rPr>
              <a:t>Pathway enrichment analysis via ConsensusPathDB</a:t>
            </a:r>
            <a:endParaRPr sz="1600">
              <a:solidFill>
                <a:srgbClr val="000000"/>
              </a:solidFill>
              <a:latin typeface="Arial"/>
              <a:ea typeface="Arial"/>
              <a:cs typeface="Arial"/>
              <a:sym typeface="Arial"/>
            </a:endParaRPr>
          </a:p>
        </p:txBody>
      </p:sp>
      <p:sp>
        <p:nvSpPr>
          <p:cNvPr id="111" name="Google Shape;111;p14"/>
          <p:cNvSpPr txBox="1"/>
          <p:nvPr/>
        </p:nvSpPr>
        <p:spPr>
          <a:xfrm>
            <a:off x="2199585" y="6837758"/>
            <a:ext cx="1124400" cy="555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400"/>
              <a:buFont typeface="Times New Roman"/>
              <a:buNone/>
            </a:pPr>
            <a:r>
              <a:rPr lang="en-GB" sz="400">
                <a:solidFill>
                  <a:srgbClr val="000000"/>
                </a:solidFill>
                <a:latin typeface="Arial"/>
                <a:ea typeface="Arial"/>
                <a:cs typeface="Arial"/>
                <a:sym typeface="Arial"/>
              </a:rPr>
              <a:t>Expression value</a:t>
            </a:r>
            <a:endParaRPr/>
          </a:p>
        </p:txBody>
      </p:sp>
      <p:grpSp>
        <p:nvGrpSpPr>
          <p:cNvPr id="112" name="Google Shape;112;p14"/>
          <p:cNvGrpSpPr/>
          <p:nvPr/>
        </p:nvGrpSpPr>
        <p:grpSpPr>
          <a:xfrm>
            <a:off x="7795197" y="2378875"/>
            <a:ext cx="2912151" cy="1566450"/>
            <a:chOff x="4498257" y="1168450"/>
            <a:chExt cx="1376773" cy="607952"/>
          </a:xfrm>
        </p:grpSpPr>
        <p:sp>
          <p:nvSpPr>
            <p:cNvPr id="113" name="Google Shape;113;p14"/>
            <p:cNvSpPr/>
            <p:nvPr/>
          </p:nvSpPr>
          <p:spPr>
            <a:xfrm>
              <a:off x="4640385" y="1168450"/>
              <a:ext cx="505200" cy="1038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4" name="Google Shape;114;p14"/>
            <p:cNvSpPr/>
            <p:nvPr/>
          </p:nvSpPr>
          <p:spPr>
            <a:xfrm>
              <a:off x="5153847" y="1174466"/>
              <a:ext cx="436800" cy="119100"/>
            </a:xfrm>
            <a:prstGeom prst="rect">
              <a:avLst/>
            </a:prstGeom>
            <a:solidFill>
              <a:srgbClr val="0000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5" name="Google Shape;115;p14"/>
            <p:cNvSpPr txBox="1"/>
            <p:nvPr/>
          </p:nvSpPr>
          <p:spPr>
            <a:xfrm rot="-5400000">
              <a:off x="4402107" y="1450152"/>
              <a:ext cx="422400" cy="23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t>T</a:t>
              </a:r>
              <a:r>
                <a:rPr lang="en-GB" sz="1600">
                  <a:solidFill>
                    <a:srgbClr val="000000"/>
                  </a:solidFill>
                  <a:latin typeface="Arial"/>
                  <a:ea typeface="Arial"/>
                  <a:cs typeface="Arial"/>
                  <a:sym typeface="Arial"/>
                </a:rPr>
                <a:t>op MRs</a:t>
              </a:r>
              <a:endParaRPr sz="1600"/>
            </a:p>
          </p:txBody>
        </p:sp>
        <p:sp>
          <p:nvSpPr>
            <p:cNvPr id="116" name="Google Shape;116;p14"/>
            <p:cNvSpPr/>
            <p:nvPr/>
          </p:nvSpPr>
          <p:spPr>
            <a:xfrm rot="-5400000">
              <a:off x="5679279" y="1454213"/>
              <a:ext cx="172800" cy="49800"/>
            </a:xfrm>
            <a:prstGeom prst="rect">
              <a:avLst/>
            </a:prstGeom>
            <a:gradFill>
              <a:gsLst>
                <a:gs pos="0">
                  <a:srgbClr val="7170FF"/>
                </a:gs>
                <a:gs pos="11000">
                  <a:srgbClr val="7170FF"/>
                </a:gs>
                <a:gs pos="50000">
                  <a:srgbClr val="FFFFFF"/>
                </a:gs>
                <a:gs pos="86000">
                  <a:srgbClr val="FF8B8B"/>
                </a:gs>
                <a:gs pos="99000">
                  <a:srgbClr val="E72227"/>
                </a:gs>
                <a:gs pos="100000">
                  <a:srgbClr val="E72227"/>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00">
                <a:solidFill>
                  <a:srgbClr val="000000"/>
                </a:solidFill>
                <a:latin typeface="Calibri"/>
                <a:ea typeface="Calibri"/>
                <a:cs typeface="Calibri"/>
                <a:sym typeface="Calibri"/>
              </a:endParaRPr>
            </a:p>
          </p:txBody>
        </p:sp>
        <p:sp>
          <p:nvSpPr>
            <p:cNvPr id="117" name="Google Shape;117;p14"/>
            <p:cNvSpPr txBox="1"/>
            <p:nvPr/>
          </p:nvSpPr>
          <p:spPr>
            <a:xfrm>
              <a:off x="5574428" y="1252464"/>
              <a:ext cx="300600" cy="15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400"/>
                <a:buFont typeface="Times New Roman"/>
                <a:buNone/>
              </a:pPr>
              <a:r>
                <a:rPr lang="en-GB" sz="1600">
                  <a:solidFill>
                    <a:srgbClr val="000000"/>
                  </a:solidFill>
                  <a:latin typeface="Arial"/>
                  <a:ea typeface="Arial"/>
                  <a:cs typeface="Arial"/>
                  <a:sym typeface="Arial"/>
                </a:rPr>
                <a:t>High</a:t>
              </a:r>
              <a:endParaRPr sz="1600"/>
            </a:p>
          </p:txBody>
        </p:sp>
        <p:sp>
          <p:nvSpPr>
            <p:cNvPr id="118" name="Google Shape;118;p14"/>
            <p:cNvSpPr txBox="1"/>
            <p:nvPr/>
          </p:nvSpPr>
          <p:spPr>
            <a:xfrm>
              <a:off x="5574431" y="1554908"/>
              <a:ext cx="300600" cy="153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400"/>
                <a:buFont typeface="Times New Roman"/>
                <a:buNone/>
              </a:pPr>
              <a:r>
                <a:rPr lang="en-GB" sz="1600">
                  <a:solidFill>
                    <a:srgbClr val="000000"/>
                  </a:solidFill>
                  <a:latin typeface="Arial"/>
                  <a:ea typeface="Arial"/>
                  <a:cs typeface="Arial"/>
                  <a:sym typeface="Arial"/>
                </a:rPr>
                <a:t>Low</a:t>
              </a:r>
              <a:endParaRPr sz="1600"/>
            </a:p>
          </p:txBody>
        </p:sp>
      </p:grpSp>
      <p:sp>
        <p:nvSpPr>
          <p:cNvPr id="119" name="Google Shape;119;p14"/>
          <p:cNvSpPr txBox="1"/>
          <p:nvPr/>
        </p:nvSpPr>
        <p:spPr>
          <a:xfrm>
            <a:off x="8176475" y="2378871"/>
            <a:ext cx="1135200" cy="26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solidFill>
                  <a:schemeClr val="lt2"/>
                </a:solidFill>
                <a:latin typeface="Arial"/>
                <a:ea typeface="Arial"/>
                <a:cs typeface="Arial"/>
                <a:sym typeface="Arial"/>
              </a:rPr>
              <a:t>I</a:t>
            </a:r>
            <a:r>
              <a:rPr lang="en-GB">
                <a:solidFill>
                  <a:schemeClr val="lt2"/>
                </a:solidFill>
              </a:rPr>
              <a:t>NV</a:t>
            </a:r>
            <a:r>
              <a:rPr lang="en-GB">
                <a:solidFill>
                  <a:schemeClr val="lt2"/>
                </a:solidFill>
                <a:latin typeface="Arial"/>
                <a:ea typeface="Arial"/>
                <a:cs typeface="Arial"/>
                <a:sym typeface="Arial"/>
              </a:rPr>
              <a:t> High</a:t>
            </a:r>
            <a:endParaRPr>
              <a:solidFill>
                <a:schemeClr val="lt2"/>
              </a:solidFill>
            </a:endParaRPr>
          </a:p>
        </p:txBody>
      </p:sp>
      <p:sp>
        <p:nvSpPr>
          <p:cNvPr id="120" name="Google Shape;120;p14"/>
          <p:cNvSpPr txBox="1"/>
          <p:nvPr/>
        </p:nvSpPr>
        <p:spPr>
          <a:xfrm>
            <a:off x="9160000" y="2359225"/>
            <a:ext cx="1135200" cy="30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a:solidFill>
                  <a:schemeClr val="lt2"/>
                </a:solidFill>
              </a:rPr>
              <a:t>INV Low</a:t>
            </a:r>
            <a:endParaRPr>
              <a:solidFill>
                <a:schemeClr val="lt2"/>
              </a:solidFill>
            </a:endParaRPr>
          </a:p>
        </p:txBody>
      </p:sp>
      <p:grpSp>
        <p:nvGrpSpPr>
          <p:cNvPr id="121" name="Google Shape;121;p14"/>
          <p:cNvGrpSpPr/>
          <p:nvPr/>
        </p:nvGrpSpPr>
        <p:grpSpPr>
          <a:xfrm>
            <a:off x="7844625" y="6309396"/>
            <a:ext cx="2813271" cy="1981655"/>
            <a:chOff x="4537208" y="2744076"/>
            <a:chExt cx="970227" cy="616800"/>
          </a:xfrm>
        </p:grpSpPr>
        <p:sp>
          <p:nvSpPr>
            <p:cNvPr id="122" name="Google Shape;122;p14"/>
            <p:cNvSpPr/>
            <p:nvPr/>
          </p:nvSpPr>
          <p:spPr>
            <a:xfrm>
              <a:off x="4700927" y="2793289"/>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3" name="Google Shape;123;p14"/>
            <p:cNvSpPr/>
            <p:nvPr/>
          </p:nvSpPr>
          <p:spPr>
            <a:xfrm>
              <a:off x="4700927" y="28588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4" name="Google Shape;124;p14"/>
            <p:cNvSpPr/>
            <p:nvPr/>
          </p:nvSpPr>
          <p:spPr>
            <a:xfrm>
              <a:off x="4701747" y="29298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25" name="Google Shape;125;p14"/>
            <p:cNvGrpSpPr/>
            <p:nvPr/>
          </p:nvGrpSpPr>
          <p:grpSpPr>
            <a:xfrm>
              <a:off x="4700927" y="3002728"/>
              <a:ext cx="36820" cy="172593"/>
              <a:chOff x="4853327" y="2945689"/>
              <a:chExt cx="36820" cy="172593"/>
            </a:xfrm>
          </p:grpSpPr>
          <p:sp>
            <p:nvSpPr>
              <p:cNvPr id="126" name="Google Shape;126;p14"/>
              <p:cNvSpPr/>
              <p:nvPr/>
            </p:nvSpPr>
            <p:spPr>
              <a:xfrm>
                <a:off x="4853327" y="2945689"/>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7" name="Google Shape;127;p14"/>
              <p:cNvSpPr/>
              <p:nvPr/>
            </p:nvSpPr>
            <p:spPr>
              <a:xfrm>
                <a:off x="4853327" y="30112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28" name="Google Shape;128;p14"/>
              <p:cNvSpPr/>
              <p:nvPr/>
            </p:nvSpPr>
            <p:spPr>
              <a:xfrm>
                <a:off x="4854147" y="30822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29" name="Google Shape;129;p14"/>
            <p:cNvGrpSpPr/>
            <p:nvPr/>
          </p:nvGrpSpPr>
          <p:grpSpPr>
            <a:xfrm>
              <a:off x="4700927" y="3208265"/>
              <a:ext cx="36000" cy="101593"/>
              <a:chOff x="4853327" y="2945689"/>
              <a:chExt cx="36000" cy="101593"/>
            </a:xfrm>
          </p:grpSpPr>
          <p:sp>
            <p:nvSpPr>
              <p:cNvPr id="130" name="Google Shape;130;p14"/>
              <p:cNvSpPr/>
              <p:nvPr/>
            </p:nvSpPr>
            <p:spPr>
              <a:xfrm>
                <a:off x="4853327" y="2945689"/>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1" name="Google Shape;131;p14"/>
              <p:cNvSpPr/>
              <p:nvPr/>
            </p:nvSpPr>
            <p:spPr>
              <a:xfrm>
                <a:off x="4853327" y="3011282"/>
                <a:ext cx="36000" cy="36000"/>
              </a:xfrm>
              <a:prstGeom prst="rect">
                <a:avLst/>
              </a:prstGeom>
              <a:solidFill>
                <a:srgbClr val="DA3D3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32" name="Google Shape;132;p14"/>
            <p:cNvSpPr/>
            <p:nvPr/>
          </p:nvSpPr>
          <p:spPr>
            <a:xfrm>
              <a:off x="5275264" y="2794308"/>
              <a:ext cx="36000" cy="36000"/>
            </a:xfrm>
            <a:prstGeom prst="rect">
              <a:avLst/>
            </a:prstGeom>
            <a:solidFill>
              <a:srgbClr val="FF8C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3" name="Google Shape;133;p14"/>
            <p:cNvSpPr/>
            <p:nvPr/>
          </p:nvSpPr>
          <p:spPr>
            <a:xfrm>
              <a:off x="5276084" y="2865308"/>
              <a:ext cx="36000" cy="36000"/>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134" name="Google Shape;134;p14"/>
            <p:cNvGrpSpPr/>
            <p:nvPr/>
          </p:nvGrpSpPr>
          <p:grpSpPr>
            <a:xfrm>
              <a:off x="5275264" y="2938154"/>
              <a:ext cx="36820" cy="172593"/>
              <a:chOff x="4853327" y="2945689"/>
              <a:chExt cx="36820" cy="172593"/>
            </a:xfrm>
          </p:grpSpPr>
          <p:sp>
            <p:nvSpPr>
              <p:cNvPr id="135" name="Google Shape;135;p14"/>
              <p:cNvSpPr/>
              <p:nvPr/>
            </p:nvSpPr>
            <p:spPr>
              <a:xfrm>
                <a:off x="4853327" y="2945689"/>
                <a:ext cx="36000" cy="36000"/>
              </a:xfrm>
              <a:prstGeom prst="rect">
                <a:avLst/>
              </a:prstGeom>
              <a:solidFill>
                <a:srgbClr val="358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6" name="Google Shape;136;p14"/>
              <p:cNvSpPr/>
              <p:nvPr/>
            </p:nvSpPr>
            <p:spPr>
              <a:xfrm>
                <a:off x="4853327" y="3011282"/>
                <a:ext cx="36000" cy="36000"/>
              </a:xfrm>
              <a:prstGeom prst="rect">
                <a:avLst/>
              </a:prstGeom>
              <a:solidFill>
                <a:srgbClr val="3585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7" name="Google Shape;137;p14"/>
              <p:cNvSpPr/>
              <p:nvPr/>
            </p:nvSpPr>
            <p:spPr>
              <a:xfrm>
                <a:off x="4854147" y="3082282"/>
                <a:ext cx="36000" cy="36000"/>
              </a:xfrm>
              <a:prstGeom prst="rect">
                <a:avLst/>
              </a:prstGeom>
              <a:solidFill>
                <a:srgbClr val="FF8C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38" name="Google Shape;138;p14"/>
            <p:cNvGrpSpPr/>
            <p:nvPr/>
          </p:nvGrpSpPr>
          <p:grpSpPr>
            <a:xfrm>
              <a:off x="5271774" y="3139494"/>
              <a:ext cx="36820" cy="172593"/>
              <a:chOff x="4853327" y="2945689"/>
              <a:chExt cx="36820" cy="172593"/>
            </a:xfrm>
          </p:grpSpPr>
          <p:sp>
            <p:nvSpPr>
              <p:cNvPr id="139" name="Google Shape;139;p14"/>
              <p:cNvSpPr/>
              <p:nvPr/>
            </p:nvSpPr>
            <p:spPr>
              <a:xfrm>
                <a:off x="4853327" y="2945689"/>
                <a:ext cx="36000" cy="36000"/>
              </a:xfrm>
              <a:prstGeom prst="rect">
                <a:avLst/>
              </a:prstGeom>
              <a:solidFill>
                <a:srgbClr val="A3E2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0" name="Google Shape;140;p14"/>
              <p:cNvSpPr/>
              <p:nvPr/>
            </p:nvSpPr>
            <p:spPr>
              <a:xfrm>
                <a:off x="4853327" y="3011282"/>
                <a:ext cx="36000" cy="36000"/>
              </a:xfrm>
              <a:prstGeom prst="rect">
                <a:avLst/>
              </a:prstGeom>
              <a:solidFill>
                <a:srgbClr val="A3E2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1" name="Google Shape;141;p14"/>
              <p:cNvSpPr/>
              <p:nvPr/>
            </p:nvSpPr>
            <p:spPr>
              <a:xfrm>
                <a:off x="4854147" y="3082282"/>
                <a:ext cx="36000" cy="36000"/>
              </a:xfrm>
              <a:prstGeom prst="rect">
                <a:avLst/>
              </a:prstGeom>
              <a:solidFill>
                <a:srgbClr val="A3E2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cxnSp>
          <p:nvCxnSpPr>
            <p:cNvPr id="142" name="Google Shape;142;p14"/>
            <p:cNvCxnSpPr>
              <a:stCxn id="139" idx="1"/>
            </p:cNvCxnSpPr>
            <p:nvPr/>
          </p:nvCxnSpPr>
          <p:spPr>
            <a:xfrm rot="10800000">
              <a:off x="4736874" y="2798394"/>
              <a:ext cx="534900" cy="359100"/>
            </a:xfrm>
            <a:prstGeom prst="curvedConnector3">
              <a:avLst>
                <a:gd fmla="val 50000" name="adj1"/>
              </a:avLst>
            </a:prstGeom>
            <a:noFill/>
            <a:ln cap="flat" cmpd="sng" w="9525">
              <a:solidFill>
                <a:srgbClr val="A3E296"/>
              </a:solidFill>
              <a:prstDash val="solid"/>
              <a:miter lim="800000"/>
              <a:headEnd len="sm" w="sm" type="none"/>
              <a:tailEnd len="sm" w="sm" type="none"/>
            </a:ln>
          </p:spPr>
        </p:cxnSp>
        <p:cxnSp>
          <p:nvCxnSpPr>
            <p:cNvPr id="143" name="Google Shape;143;p14"/>
            <p:cNvCxnSpPr/>
            <p:nvPr/>
          </p:nvCxnSpPr>
          <p:spPr>
            <a:xfrm rot="10800000">
              <a:off x="4741920" y="3074759"/>
              <a:ext cx="527700" cy="143100"/>
            </a:xfrm>
            <a:prstGeom prst="curvedConnector3">
              <a:avLst>
                <a:gd fmla="val 50000" name="adj1"/>
              </a:avLst>
            </a:prstGeom>
            <a:noFill/>
            <a:ln cap="flat" cmpd="sng" w="9525">
              <a:solidFill>
                <a:srgbClr val="A3E296"/>
              </a:solidFill>
              <a:prstDash val="solid"/>
              <a:miter lim="800000"/>
              <a:headEnd len="sm" w="sm" type="none"/>
              <a:tailEnd len="sm" w="sm" type="none"/>
            </a:ln>
          </p:spPr>
        </p:cxnSp>
        <p:cxnSp>
          <p:nvCxnSpPr>
            <p:cNvPr id="144" name="Google Shape;144;p14"/>
            <p:cNvCxnSpPr>
              <a:endCxn id="130" idx="3"/>
            </p:cNvCxnSpPr>
            <p:nvPr/>
          </p:nvCxnSpPr>
          <p:spPr>
            <a:xfrm rot="10800000">
              <a:off x="4736927" y="3226265"/>
              <a:ext cx="536700" cy="60000"/>
            </a:xfrm>
            <a:prstGeom prst="curvedConnector3">
              <a:avLst>
                <a:gd fmla="val 50000" name="adj1"/>
              </a:avLst>
            </a:prstGeom>
            <a:noFill/>
            <a:ln cap="flat" cmpd="sng" w="9525">
              <a:solidFill>
                <a:srgbClr val="A3E296"/>
              </a:solidFill>
              <a:prstDash val="solid"/>
              <a:miter lim="800000"/>
              <a:headEnd len="sm" w="sm" type="none"/>
              <a:tailEnd len="sm" w="sm" type="none"/>
            </a:ln>
          </p:spPr>
        </p:cxnSp>
        <p:cxnSp>
          <p:nvCxnSpPr>
            <p:cNvPr id="145" name="Google Shape;145;p14"/>
            <p:cNvCxnSpPr>
              <a:stCxn id="132" idx="1"/>
            </p:cNvCxnSpPr>
            <p:nvPr/>
          </p:nvCxnSpPr>
          <p:spPr>
            <a:xfrm flipH="1">
              <a:off x="4734664" y="2812308"/>
              <a:ext cx="540600" cy="53100"/>
            </a:xfrm>
            <a:prstGeom prst="curvedConnector3">
              <a:avLst>
                <a:gd fmla="val 50000" name="adj1"/>
              </a:avLst>
            </a:prstGeom>
            <a:noFill/>
            <a:ln cap="flat" cmpd="sng" w="9525">
              <a:solidFill>
                <a:srgbClr val="FF8C27"/>
              </a:solidFill>
              <a:prstDash val="solid"/>
              <a:miter lim="800000"/>
              <a:headEnd len="sm" w="sm" type="none"/>
              <a:tailEnd len="sm" w="sm" type="none"/>
            </a:ln>
          </p:spPr>
        </p:cxnSp>
        <p:cxnSp>
          <p:nvCxnSpPr>
            <p:cNvPr id="146" name="Google Shape;146;p14"/>
            <p:cNvCxnSpPr>
              <a:stCxn id="133" idx="1"/>
              <a:endCxn id="126" idx="3"/>
            </p:cNvCxnSpPr>
            <p:nvPr/>
          </p:nvCxnSpPr>
          <p:spPr>
            <a:xfrm flipH="1">
              <a:off x="4736984" y="2883308"/>
              <a:ext cx="539100" cy="137400"/>
            </a:xfrm>
            <a:prstGeom prst="curvedConnector3">
              <a:avLst>
                <a:gd fmla="val 50005" name="adj1"/>
              </a:avLst>
            </a:prstGeom>
            <a:noFill/>
            <a:ln cap="flat" cmpd="sng" w="9525">
              <a:solidFill>
                <a:srgbClr val="FDDBE0"/>
              </a:solidFill>
              <a:prstDash val="solid"/>
              <a:miter lim="800000"/>
              <a:headEnd len="sm" w="sm" type="none"/>
              <a:tailEnd len="sm" w="sm" type="none"/>
            </a:ln>
          </p:spPr>
        </p:cxnSp>
        <p:cxnSp>
          <p:nvCxnSpPr>
            <p:cNvPr id="147" name="Google Shape;147;p14"/>
            <p:cNvCxnSpPr>
              <a:stCxn id="136" idx="1"/>
              <a:endCxn id="131" idx="3"/>
            </p:cNvCxnSpPr>
            <p:nvPr/>
          </p:nvCxnSpPr>
          <p:spPr>
            <a:xfrm flipH="1">
              <a:off x="4737064" y="3021747"/>
              <a:ext cx="538200" cy="270000"/>
            </a:xfrm>
            <a:prstGeom prst="curvedConnector3">
              <a:avLst>
                <a:gd fmla="val 50013" name="adj1"/>
              </a:avLst>
            </a:prstGeom>
            <a:noFill/>
            <a:ln cap="flat" cmpd="sng" w="9525">
              <a:solidFill>
                <a:srgbClr val="4472C4"/>
              </a:solidFill>
              <a:prstDash val="solid"/>
              <a:miter lim="800000"/>
              <a:headEnd len="sm" w="sm" type="none"/>
              <a:tailEnd len="sm" w="sm" type="none"/>
            </a:ln>
          </p:spPr>
        </p:cxnSp>
        <p:cxnSp>
          <p:nvCxnSpPr>
            <p:cNvPr id="148" name="Google Shape;148;p14"/>
            <p:cNvCxnSpPr>
              <a:endCxn id="128" idx="3"/>
            </p:cNvCxnSpPr>
            <p:nvPr/>
          </p:nvCxnSpPr>
          <p:spPr>
            <a:xfrm flipH="1">
              <a:off x="4737747" y="2952121"/>
              <a:ext cx="541800" cy="205200"/>
            </a:xfrm>
            <a:prstGeom prst="curvedConnector3">
              <a:avLst>
                <a:gd fmla="val 50000" name="adj1"/>
              </a:avLst>
            </a:prstGeom>
            <a:noFill/>
            <a:ln cap="flat" cmpd="sng" w="9525">
              <a:solidFill>
                <a:srgbClr val="4472C4"/>
              </a:solidFill>
              <a:prstDash val="solid"/>
              <a:miter lim="800000"/>
              <a:headEnd len="sm" w="sm" type="none"/>
              <a:tailEnd len="sm" w="sm" type="none"/>
            </a:ln>
          </p:spPr>
        </p:cxnSp>
        <p:cxnSp>
          <p:nvCxnSpPr>
            <p:cNvPr id="149" name="Google Shape;149;p14"/>
            <p:cNvCxnSpPr>
              <a:endCxn id="124" idx="3"/>
            </p:cNvCxnSpPr>
            <p:nvPr/>
          </p:nvCxnSpPr>
          <p:spPr>
            <a:xfrm rot="10800000">
              <a:off x="4737747" y="2947882"/>
              <a:ext cx="537600" cy="144000"/>
            </a:xfrm>
            <a:prstGeom prst="curvedConnector3">
              <a:avLst>
                <a:gd fmla="val 50000" name="adj1"/>
              </a:avLst>
            </a:prstGeom>
            <a:noFill/>
            <a:ln cap="flat" cmpd="sng" w="9525">
              <a:solidFill>
                <a:srgbClr val="FF8C27"/>
              </a:solidFill>
              <a:prstDash val="solid"/>
              <a:miter lim="800000"/>
              <a:headEnd len="sm" w="sm" type="none"/>
              <a:tailEnd len="sm" w="sm" type="none"/>
            </a:ln>
          </p:spPr>
        </p:cxnSp>
        <p:cxnSp>
          <p:nvCxnSpPr>
            <p:cNvPr id="150" name="Google Shape;150;p14"/>
            <p:cNvCxnSpPr>
              <a:endCxn id="123" idx="3"/>
            </p:cNvCxnSpPr>
            <p:nvPr/>
          </p:nvCxnSpPr>
          <p:spPr>
            <a:xfrm rot="10800000">
              <a:off x="4736927" y="2876882"/>
              <a:ext cx="534600" cy="211200"/>
            </a:xfrm>
            <a:prstGeom prst="curvedConnector3">
              <a:avLst>
                <a:gd fmla="val 50000" name="adj1"/>
              </a:avLst>
            </a:prstGeom>
            <a:noFill/>
            <a:ln cap="flat" cmpd="sng" w="9525">
              <a:solidFill>
                <a:srgbClr val="FF8C27"/>
              </a:solidFill>
              <a:prstDash val="solid"/>
              <a:miter lim="800000"/>
              <a:headEnd len="sm" w="sm" type="none"/>
              <a:tailEnd len="sm" w="sm" type="none"/>
            </a:ln>
          </p:spPr>
        </p:cxnSp>
        <p:sp>
          <p:nvSpPr>
            <p:cNvPr id="151" name="Google Shape;151;p14"/>
            <p:cNvSpPr txBox="1"/>
            <p:nvPr/>
          </p:nvSpPr>
          <p:spPr>
            <a:xfrm rot="-5400000">
              <a:off x="4515908" y="2969439"/>
              <a:ext cx="2274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000000"/>
                  </a:solidFill>
                  <a:latin typeface="Arial"/>
                  <a:ea typeface="Arial"/>
                  <a:cs typeface="Arial"/>
                  <a:sym typeface="Arial"/>
                </a:rPr>
                <a:t>MRs</a:t>
              </a:r>
              <a:endParaRPr sz="1600"/>
            </a:p>
          </p:txBody>
        </p:sp>
        <p:sp>
          <p:nvSpPr>
            <p:cNvPr id="152" name="Google Shape;152;p14"/>
            <p:cNvSpPr txBox="1"/>
            <p:nvPr/>
          </p:nvSpPr>
          <p:spPr>
            <a:xfrm rot="-5400000">
              <a:off x="5106635" y="2960076"/>
              <a:ext cx="616800" cy="18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000000"/>
                  </a:solidFill>
                  <a:latin typeface="Arial"/>
                  <a:ea typeface="Arial"/>
                  <a:cs typeface="Arial"/>
                  <a:sym typeface="Arial"/>
                </a:rPr>
                <a:t>Enriched pathways</a:t>
              </a:r>
              <a:endParaRPr sz="1600"/>
            </a:p>
          </p:txBody>
        </p:sp>
      </p:grpSp>
      <p:sp>
        <p:nvSpPr>
          <p:cNvPr id="153" name="Google Shape;153;p14"/>
          <p:cNvSpPr/>
          <p:nvPr/>
        </p:nvSpPr>
        <p:spPr>
          <a:xfrm>
            <a:off x="173472" y="4234387"/>
            <a:ext cx="2882700" cy="4334100"/>
          </a:xfrm>
          <a:prstGeom prst="rect">
            <a:avLst/>
          </a:prstGeom>
          <a:solidFill>
            <a:srgbClr val="FFFFFF"/>
          </a:solidFill>
          <a:ln cap="flat" cmpd="sng" w="12700">
            <a:solidFill>
              <a:srgbClr val="7F7F7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GB" sz="1600"/>
              <a:t>INV Classification</a:t>
            </a:r>
            <a:endParaRPr sz="1600"/>
          </a:p>
        </p:txBody>
      </p:sp>
      <p:sp>
        <p:nvSpPr>
          <p:cNvPr id="154" name="Google Shape;154;p14"/>
          <p:cNvSpPr txBox="1"/>
          <p:nvPr/>
        </p:nvSpPr>
        <p:spPr>
          <a:xfrm>
            <a:off x="343208" y="4798596"/>
            <a:ext cx="1135200" cy="47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t>INV Low</a:t>
            </a:r>
            <a:endParaRPr sz="1600"/>
          </a:p>
        </p:txBody>
      </p:sp>
      <p:sp>
        <p:nvSpPr>
          <p:cNvPr id="155" name="Google Shape;155;p14"/>
          <p:cNvSpPr txBox="1"/>
          <p:nvPr/>
        </p:nvSpPr>
        <p:spPr>
          <a:xfrm>
            <a:off x="1921632" y="4797795"/>
            <a:ext cx="1135200" cy="47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t>INV High</a:t>
            </a:r>
            <a:endParaRPr sz="1600"/>
          </a:p>
        </p:txBody>
      </p:sp>
      <p:sp>
        <p:nvSpPr>
          <p:cNvPr id="156" name="Google Shape;156;p14"/>
          <p:cNvSpPr txBox="1"/>
          <p:nvPr/>
        </p:nvSpPr>
        <p:spPr>
          <a:xfrm rot="-5400000">
            <a:off x="-18325" y="7353275"/>
            <a:ext cx="1276200" cy="345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t>INV Genes</a:t>
            </a:r>
            <a:endParaRPr sz="1600"/>
          </a:p>
        </p:txBody>
      </p:sp>
      <p:sp>
        <p:nvSpPr>
          <p:cNvPr id="157" name="Google Shape;157;p14"/>
          <p:cNvSpPr txBox="1"/>
          <p:nvPr/>
        </p:nvSpPr>
        <p:spPr>
          <a:xfrm>
            <a:off x="1011475" y="8247928"/>
            <a:ext cx="1358700" cy="26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t>S</a:t>
            </a:r>
            <a:r>
              <a:rPr lang="en-GB" sz="1600">
                <a:solidFill>
                  <a:srgbClr val="000000"/>
                </a:solidFill>
                <a:latin typeface="Arial"/>
                <a:ea typeface="Arial"/>
                <a:cs typeface="Arial"/>
                <a:sym typeface="Arial"/>
              </a:rPr>
              <a:t>amples</a:t>
            </a:r>
            <a:endParaRPr sz="1600"/>
          </a:p>
        </p:txBody>
      </p:sp>
      <p:sp>
        <p:nvSpPr>
          <p:cNvPr id="158" name="Google Shape;158;p14"/>
          <p:cNvSpPr/>
          <p:nvPr/>
        </p:nvSpPr>
        <p:spPr>
          <a:xfrm rot="-6075670">
            <a:off x="797459" y="6487670"/>
            <a:ext cx="276524" cy="119221"/>
          </a:xfrm>
          <a:prstGeom prst="rightArrow">
            <a:avLst>
              <a:gd fmla="val 50000" name="adj1"/>
              <a:gd fmla="val 50000" name="adj2"/>
            </a:avLst>
          </a:prstGeom>
          <a:solidFill>
            <a:srgbClr val="0000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59" name="Google Shape;159;p14"/>
          <p:cNvSpPr/>
          <p:nvPr/>
        </p:nvSpPr>
        <p:spPr>
          <a:xfrm rot="-4634892">
            <a:off x="2108604" y="6486167"/>
            <a:ext cx="275905" cy="119819"/>
          </a:xfrm>
          <a:prstGeom prst="rightArrow">
            <a:avLst>
              <a:gd fmla="val 50000" name="adj1"/>
              <a:gd fmla="val 50000" name="adj2"/>
            </a:avLst>
          </a:prstGeom>
          <a:solidFill>
            <a:srgbClr val="FF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0" name="Google Shape;160;p14"/>
          <p:cNvSpPr txBox="1"/>
          <p:nvPr/>
        </p:nvSpPr>
        <p:spPr>
          <a:xfrm>
            <a:off x="2355517" y="7156914"/>
            <a:ext cx="635700" cy="396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400"/>
              <a:buFont typeface="Times New Roman"/>
              <a:buNone/>
            </a:pPr>
            <a:r>
              <a:t/>
            </a:r>
            <a:endParaRPr/>
          </a:p>
        </p:txBody>
      </p:sp>
      <p:pic>
        <p:nvPicPr>
          <p:cNvPr id="161" name="Google Shape;161;p14"/>
          <p:cNvPicPr preferRelativeResize="0"/>
          <p:nvPr/>
        </p:nvPicPr>
        <p:blipFill rotWithShape="1">
          <a:blip r:embed="rId3">
            <a:alphaModFix/>
          </a:blip>
          <a:srcRect b="0" l="0" r="0" t="0"/>
          <a:stretch/>
        </p:blipFill>
        <p:spPr>
          <a:xfrm>
            <a:off x="8100263" y="2623225"/>
            <a:ext cx="2016325" cy="1568425"/>
          </a:xfrm>
          <a:prstGeom prst="rect">
            <a:avLst/>
          </a:prstGeom>
          <a:noFill/>
          <a:ln>
            <a:noFill/>
          </a:ln>
        </p:spPr>
      </p:pic>
      <p:sp>
        <p:nvSpPr>
          <p:cNvPr id="162" name="Google Shape;162;p14"/>
          <p:cNvSpPr txBox="1"/>
          <p:nvPr/>
        </p:nvSpPr>
        <p:spPr>
          <a:xfrm>
            <a:off x="1982051" y="1180450"/>
            <a:ext cx="1584000" cy="88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solidFill>
                  <a:srgbClr val="000000"/>
                </a:solidFill>
                <a:latin typeface="Arial"/>
                <a:ea typeface="Arial"/>
                <a:cs typeface="Arial"/>
                <a:sym typeface="Arial"/>
              </a:rPr>
              <a:t>RNASeq data</a:t>
            </a:r>
            <a:endParaRPr sz="1600"/>
          </a:p>
          <a:p>
            <a:pPr indent="0" lvl="0" marL="0" marR="0" rtl="0" algn="l">
              <a:spcBef>
                <a:spcPts val="0"/>
              </a:spcBef>
              <a:spcAft>
                <a:spcPts val="0"/>
              </a:spcAft>
              <a:buNone/>
            </a:pPr>
            <a:r>
              <a:rPr lang="en-GB" sz="1600">
                <a:solidFill>
                  <a:srgbClr val="000000"/>
                </a:solidFill>
                <a:latin typeface="Arial"/>
                <a:ea typeface="Arial"/>
                <a:cs typeface="Arial"/>
                <a:sym typeface="Arial"/>
              </a:rPr>
              <a:t>- 1</a:t>
            </a:r>
            <a:r>
              <a:rPr lang="en-GB" sz="1600"/>
              <a:t>0</a:t>
            </a:r>
            <a:r>
              <a:rPr lang="en-GB" sz="1600">
                <a:solidFill>
                  <a:srgbClr val="000000"/>
                </a:solidFill>
                <a:latin typeface="Arial"/>
                <a:ea typeface="Arial"/>
                <a:cs typeface="Arial"/>
                <a:sym typeface="Arial"/>
              </a:rPr>
              <a:t> cancers</a:t>
            </a:r>
            <a:endParaRPr sz="1600"/>
          </a:p>
          <a:p>
            <a:pPr indent="0" lvl="0" marL="0" marR="0" rtl="0" algn="l">
              <a:spcBef>
                <a:spcPts val="0"/>
              </a:spcBef>
              <a:spcAft>
                <a:spcPts val="0"/>
              </a:spcAft>
              <a:buNone/>
            </a:pPr>
            <a:r>
              <a:rPr lang="en-GB" sz="1600">
                <a:solidFill>
                  <a:srgbClr val="000000"/>
                </a:solidFill>
                <a:latin typeface="Arial"/>
                <a:ea typeface="Arial"/>
                <a:cs typeface="Arial"/>
                <a:sym typeface="Arial"/>
              </a:rPr>
              <a:t>- 2</a:t>
            </a:r>
            <a:r>
              <a:rPr lang="en-GB" sz="1600"/>
              <a:t>200</a:t>
            </a:r>
            <a:r>
              <a:rPr lang="en-GB" sz="1600">
                <a:solidFill>
                  <a:srgbClr val="000000"/>
                </a:solidFill>
                <a:latin typeface="Arial"/>
                <a:ea typeface="Arial"/>
                <a:cs typeface="Arial"/>
                <a:sym typeface="Arial"/>
              </a:rPr>
              <a:t> patients</a:t>
            </a:r>
            <a:endParaRPr sz="1600"/>
          </a:p>
        </p:txBody>
      </p:sp>
      <p:sp>
        <p:nvSpPr>
          <p:cNvPr id="163" name="Google Shape;163;p14"/>
          <p:cNvSpPr/>
          <p:nvPr/>
        </p:nvSpPr>
        <p:spPr>
          <a:xfrm>
            <a:off x="9001874" y="4761257"/>
            <a:ext cx="384600" cy="421800"/>
          </a:xfrm>
          <a:prstGeom prst="downArrow">
            <a:avLst>
              <a:gd fmla="val 24194" name="adj1"/>
              <a:gd fmla="val 46774" name="adj2"/>
            </a:avLst>
          </a:prstGeom>
          <a:solidFill>
            <a:srgbClr val="48A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4" name="Google Shape;164;p14"/>
          <p:cNvSpPr txBox="1"/>
          <p:nvPr/>
        </p:nvSpPr>
        <p:spPr>
          <a:xfrm>
            <a:off x="8672928" y="4174501"/>
            <a:ext cx="1358700" cy="45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600"/>
              <a:t>S</a:t>
            </a:r>
            <a:r>
              <a:rPr lang="en-GB" sz="1600">
                <a:solidFill>
                  <a:srgbClr val="000000"/>
                </a:solidFill>
                <a:latin typeface="Arial"/>
                <a:ea typeface="Arial"/>
                <a:cs typeface="Arial"/>
                <a:sym typeface="Arial"/>
              </a:rPr>
              <a:t>amples</a:t>
            </a:r>
            <a:endParaRPr sz="1600"/>
          </a:p>
        </p:txBody>
      </p:sp>
      <p:grpSp>
        <p:nvGrpSpPr>
          <p:cNvPr id="165" name="Google Shape;165;p14"/>
          <p:cNvGrpSpPr/>
          <p:nvPr/>
        </p:nvGrpSpPr>
        <p:grpSpPr>
          <a:xfrm>
            <a:off x="2437639" y="5138347"/>
            <a:ext cx="174491" cy="350234"/>
            <a:chOff x="325700" y="5533609"/>
            <a:chExt cx="290430" cy="350234"/>
          </a:xfrm>
        </p:grpSpPr>
        <p:sp>
          <p:nvSpPr>
            <p:cNvPr id="166" name="Google Shape;166;p14"/>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67" name="Google Shape;167;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68" name="Google Shape;168;p14"/>
          <p:cNvGrpSpPr/>
          <p:nvPr/>
        </p:nvGrpSpPr>
        <p:grpSpPr>
          <a:xfrm>
            <a:off x="2816760" y="5727057"/>
            <a:ext cx="174462" cy="267614"/>
            <a:chOff x="325700" y="5533609"/>
            <a:chExt cx="290430" cy="350234"/>
          </a:xfrm>
        </p:grpSpPr>
        <p:sp>
          <p:nvSpPr>
            <p:cNvPr id="169" name="Google Shape;169;p14"/>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0" name="Google Shape;170;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71" name="Google Shape;171;p14"/>
          <p:cNvGrpSpPr/>
          <p:nvPr/>
        </p:nvGrpSpPr>
        <p:grpSpPr>
          <a:xfrm>
            <a:off x="2674529" y="5160794"/>
            <a:ext cx="174491" cy="305334"/>
            <a:chOff x="325700" y="5533609"/>
            <a:chExt cx="290430" cy="350234"/>
          </a:xfrm>
        </p:grpSpPr>
        <p:sp>
          <p:nvSpPr>
            <p:cNvPr id="172" name="Google Shape;172;p14"/>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3" name="Google Shape;173;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74" name="Google Shape;174;p14"/>
          <p:cNvGrpSpPr/>
          <p:nvPr/>
        </p:nvGrpSpPr>
        <p:grpSpPr>
          <a:xfrm>
            <a:off x="334804" y="5203755"/>
            <a:ext cx="1072268" cy="1201113"/>
            <a:chOff x="1919079" y="5181605"/>
            <a:chExt cx="1072268" cy="1201113"/>
          </a:xfrm>
        </p:grpSpPr>
        <p:grpSp>
          <p:nvGrpSpPr>
            <p:cNvPr id="175" name="Google Shape;175;p14"/>
            <p:cNvGrpSpPr/>
            <p:nvPr/>
          </p:nvGrpSpPr>
          <p:grpSpPr>
            <a:xfrm>
              <a:off x="1919079" y="5181605"/>
              <a:ext cx="952234" cy="1201113"/>
              <a:chOff x="3656641" y="3082600"/>
              <a:chExt cx="674148" cy="643614"/>
            </a:xfrm>
          </p:grpSpPr>
          <p:grpSp>
            <p:nvGrpSpPr>
              <p:cNvPr id="176" name="Google Shape;176;p14"/>
              <p:cNvGrpSpPr/>
              <p:nvPr/>
            </p:nvGrpSpPr>
            <p:grpSpPr>
              <a:xfrm>
                <a:off x="3656641" y="3082600"/>
                <a:ext cx="674148" cy="643614"/>
                <a:chOff x="3251603" y="3570313"/>
                <a:chExt cx="1376654" cy="1175766"/>
              </a:xfrm>
            </p:grpSpPr>
            <p:grpSp>
              <p:nvGrpSpPr>
                <p:cNvPr id="177" name="Google Shape;177;p14"/>
                <p:cNvGrpSpPr/>
                <p:nvPr/>
              </p:nvGrpSpPr>
              <p:grpSpPr>
                <a:xfrm>
                  <a:off x="3945055" y="3674529"/>
                  <a:ext cx="228600" cy="228600"/>
                  <a:chOff x="2765076" y="2325077"/>
                  <a:chExt cx="228600" cy="228600"/>
                </a:xfrm>
              </p:grpSpPr>
              <p:sp>
                <p:nvSpPr>
                  <p:cNvPr id="178" name="Google Shape;178;p14"/>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9" name="Google Shape;179;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180" name="Google Shape;180;p14"/>
                <p:cNvGrpSpPr/>
                <p:nvPr/>
              </p:nvGrpSpPr>
              <p:grpSpPr>
                <a:xfrm rot="-3703944">
                  <a:off x="3393087" y="3624203"/>
                  <a:ext cx="358180" cy="394567"/>
                  <a:chOff x="2168241" y="2148218"/>
                  <a:chExt cx="364405" cy="334975"/>
                </a:xfrm>
              </p:grpSpPr>
              <p:sp>
                <p:nvSpPr>
                  <p:cNvPr id="181" name="Google Shape;181;p14"/>
                  <p:cNvSpPr/>
                  <p:nvPr/>
                </p:nvSpPr>
                <p:spPr>
                  <a:xfrm>
                    <a:off x="2168241" y="2148218"/>
                    <a:ext cx="364405" cy="334975"/>
                  </a:xfrm>
                  <a:custGeom>
                    <a:rect b="b" l="l" r="r" t="t"/>
                    <a:pathLst>
                      <a:path extrusionOk="0" h="334975" w="364405">
                        <a:moveTo>
                          <a:pt x="805" y="216343"/>
                        </a:moveTo>
                        <a:cubicBezTo>
                          <a:pt x="-2899" y="212639"/>
                          <a:pt x="3588" y="213878"/>
                          <a:pt x="76484" y="185407"/>
                        </a:cubicBezTo>
                        <a:cubicBezTo>
                          <a:pt x="89055" y="166461"/>
                          <a:pt x="141711" y="130971"/>
                          <a:pt x="139065" y="107688"/>
                        </a:cubicBezTo>
                        <a:cubicBezTo>
                          <a:pt x="136419" y="84405"/>
                          <a:pt x="34151" y="23482"/>
                          <a:pt x="54259" y="23482"/>
                        </a:cubicBezTo>
                        <a:cubicBezTo>
                          <a:pt x="74367" y="23482"/>
                          <a:pt x="178347" y="104463"/>
                          <a:pt x="197397" y="90705"/>
                        </a:cubicBezTo>
                        <a:cubicBezTo>
                          <a:pt x="224256" y="50592"/>
                          <a:pt x="225381" y="-8146"/>
                          <a:pt x="248406" y="941"/>
                        </a:cubicBezTo>
                        <a:cubicBezTo>
                          <a:pt x="271431" y="10028"/>
                          <a:pt x="240640" y="89985"/>
                          <a:pt x="259087" y="116107"/>
                        </a:cubicBezTo>
                        <a:cubicBezTo>
                          <a:pt x="277534" y="142229"/>
                          <a:pt x="337134" y="156177"/>
                          <a:pt x="359087" y="157673"/>
                        </a:cubicBezTo>
                        <a:cubicBezTo>
                          <a:pt x="381041" y="159169"/>
                          <a:pt x="328377" y="145643"/>
                          <a:pt x="321497" y="152522"/>
                        </a:cubicBezTo>
                        <a:cubicBezTo>
                          <a:pt x="314618" y="159401"/>
                          <a:pt x="294371" y="156087"/>
                          <a:pt x="261563" y="183604"/>
                        </a:cubicBezTo>
                        <a:cubicBezTo>
                          <a:pt x="269229" y="218437"/>
                          <a:pt x="232702" y="234723"/>
                          <a:pt x="251108" y="271132"/>
                        </a:cubicBezTo>
                        <a:cubicBezTo>
                          <a:pt x="269514" y="307541"/>
                          <a:pt x="296072" y="329182"/>
                          <a:pt x="276235" y="334704"/>
                        </a:cubicBezTo>
                        <a:cubicBezTo>
                          <a:pt x="256398" y="340226"/>
                          <a:pt x="226258" y="259687"/>
                          <a:pt x="189237" y="253461"/>
                        </a:cubicBezTo>
                        <a:cubicBezTo>
                          <a:pt x="152216" y="247235"/>
                          <a:pt x="68665" y="303399"/>
                          <a:pt x="54106" y="297348"/>
                        </a:cubicBezTo>
                        <a:cubicBezTo>
                          <a:pt x="39547" y="291297"/>
                          <a:pt x="144218" y="253140"/>
                          <a:pt x="139985" y="233032"/>
                        </a:cubicBezTo>
                        <a:cubicBezTo>
                          <a:pt x="135752" y="212924"/>
                          <a:pt x="120806" y="206678"/>
                          <a:pt x="98710" y="207632"/>
                        </a:cubicBezTo>
                        <a:cubicBezTo>
                          <a:pt x="62055" y="202536"/>
                          <a:pt x="4509" y="220047"/>
                          <a:pt x="805" y="216343"/>
                        </a:cubicBezTo>
                        <a:close/>
                      </a:path>
                    </a:pathLst>
                  </a:custGeom>
                  <a:gradFill>
                    <a:gsLst>
                      <a:gs pos="0">
                        <a:srgbClr val="B3CE8C"/>
                      </a:gs>
                      <a:gs pos="13000">
                        <a:srgbClr val="B3CE8C"/>
                      </a:gs>
                      <a:gs pos="31000">
                        <a:srgbClr val="B3CE8C"/>
                      </a:gs>
                      <a:gs pos="78000">
                        <a:srgbClr val="339629"/>
                      </a:gs>
                      <a:gs pos="100000">
                        <a:srgbClr val="339629"/>
                      </a:gs>
                    </a:gsLst>
                    <a:path path="circle">
                      <a:fillToRect b="50%" l="50%" r="50%" t="50%"/>
                    </a:path>
                    <a:tileRect/>
                  </a:gradFill>
                  <a:ln cap="flat" cmpd="sng" w="9525">
                    <a:solidFill>
                      <a:srgbClr val="385623"/>
                    </a:solidFill>
                    <a:prstDash val="solid"/>
                    <a:miter lim="800000"/>
                    <a:headEnd len="sm" w="sm" type="none"/>
                    <a:tailEnd len="sm" w="sm" type="none"/>
                  </a:ln>
                  <a:effectLst>
                    <a:outerShdw blurRad="63500" sx="140000" rotWithShape="0" algn="ctr" sy="140000">
                      <a:srgbClr val="92D050">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2" name="Google Shape;182;p14"/>
                  <p:cNvSpPr/>
                  <p:nvPr/>
                </p:nvSpPr>
                <p:spPr>
                  <a:xfrm>
                    <a:off x="2316627" y="2284201"/>
                    <a:ext cx="63600" cy="55800"/>
                  </a:xfrm>
                  <a:prstGeom prst="ellipse">
                    <a:avLst/>
                  </a:prstGeom>
                  <a:gradFill>
                    <a:gsLst>
                      <a:gs pos="0">
                        <a:srgbClr val="339629"/>
                      </a:gs>
                      <a:gs pos="10000">
                        <a:srgbClr val="339629"/>
                      </a:gs>
                      <a:gs pos="37000">
                        <a:srgbClr val="339629"/>
                      </a:gs>
                      <a:gs pos="75000">
                        <a:srgbClr val="78B35F"/>
                      </a:gs>
                      <a:gs pos="100000">
                        <a:srgbClr val="78B35F"/>
                      </a:gs>
                    </a:gsLst>
                    <a:path path="circle">
                      <a:fillToRect l="100%" t="100%"/>
                    </a:path>
                    <a:tileRect b="-100%" r="-100%"/>
                  </a:gradFill>
                  <a:ln cap="flat" cmpd="sng" w="9525">
                    <a:solidFill>
                      <a:srgbClr val="3856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183" name="Google Shape;183;p14"/>
                <p:cNvSpPr/>
                <p:nvPr/>
              </p:nvSpPr>
              <p:spPr>
                <a:xfrm rot="2468728">
                  <a:off x="3287306" y="4153996"/>
                  <a:ext cx="335123" cy="234305"/>
                </a:xfrm>
                <a:custGeom>
                  <a:rect b="b" l="l" r="r" t="t"/>
                  <a:pathLst>
                    <a:path extrusionOk="0" h="234474" w="335364">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4" name="Google Shape;184;p14"/>
                <p:cNvSpPr/>
                <p:nvPr/>
              </p:nvSpPr>
              <p:spPr>
                <a:xfrm rot="-1971343">
                  <a:off x="3719033" y="4056979"/>
                  <a:ext cx="347019" cy="382212"/>
                </a:xfrm>
                <a:custGeom>
                  <a:rect b="b" l="l" r="r" t="t"/>
                  <a:pathLst>
                    <a:path extrusionOk="0" h="382230" w="347035">
                      <a:moveTo>
                        <a:pt x="1620" y="126146"/>
                      </a:moveTo>
                      <a:cubicBezTo>
                        <a:pt x="13261" y="86757"/>
                        <a:pt x="85784" y="3632"/>
                        <a:pt x="136436" y="123"/>
                      </a:cubicBezTo>
                      <a:cubicBezTo>
                        <a:pt x="187088" y="-3386"/>
                        <a:pt x="284042" y="69435"/>
                        <a:pt x="305534" y="105092"/>
                      </a:cubicBezTo>
                      <a:cubicBezTo>
                        <a:pt x="327026" y="140749"/>
                        <a:pt x="309651" y="206403"/>
                        <a:pt x="321374" y="246457"/>
                      </a:cubicBezTo>
                      <a:cubicBezTo>
                        <a:pt x="333097" y="286511"/>
                        <a:pt x="364099" y="344844"/>
                        <a:pt x="334791" y="373663"/>
                      </a:cubicBezTo>
                      <a:cubicBezTo>
                        <a:pt x="305483" y="402482"/>
                        <a:pt x="186997" y="351236"/>
                        <a:pt x="142297" y="328368"/>
                      </a:cubicBezTo>
                      <a:cubicBezTo>
                        <a:pt x="97597" y="305500"/>
                        <a:pt x="89058" y="273091"/>
                        <a:pt x="66589" y="236457"/>
                      </a:cubicBezTo>
                      <a:cubicBezTo>
                        <a:pt x="44120" y="199823"/>
                        <a:pt x="-10021" y="165535"/>
                        <a:pt x="1620" y="126146"/>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5" name="Google Shape;185;p14"/>
                <p:cNvSpPr/>
                <p:nvPr/>
              </p:nvSpPr>
              <p:spPr>
                <a:xfrm>
                  <a:off x="3400710" y="3971889"/>
                  <a:ext cx="287051" cy="342185"/>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6" name="Google Shape;186;p14"/>
                <p:cNvSpPr/>
                <p:nvPr/>
              </p:nvSpPr>
              <p:spPr>
                <a:xfrm>
                  <a:off x="3484847" y="4096240"/>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7" name="Google Shape;187;p14"/>
                <p:cNvSpPr/>
                <p:nvPr/>
              </p:nvSpPr>
              <p:spPr>
                <a:xfrm>
                  <a:off x="3537600" y="3817095"/>
                  <a:ext cx="316079" cy="345359"/>
                </a:xfrm>
                <a:custGeom>
                  <a:rect b="b" l="l" r="r" t="t"/>
                  <a:pathLst>
                    <a:path extrusionOk="0" h="345359" w="316079">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8" name="Google Shape;188;p14"/>
                <p:cNvSpPr/>
                <p:nvPr/>
              </p:nvSpPr>
              <p:spPr>
                <a:xfrm>
                  <a:off x="3665214" y="3934089"/>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89" name="Google Shape;189;p14"/>
                <p:cNvSpPr/>
                <p:nvPr/>
              </p:nvSpPr>
              <p:spPr>
                <a:xfrm>
                  <a:off x="3852502" y="419064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0" name="Google Shape;190;p14"/>
                <p:cNvSpPr/>
                <p:nvPr/>
              </p:nvSpPr>
              <p:spPr>
                <a:xfrm>
                  <a:off x="3514600" y="4317545"/>
                  <a:ext cx="360288" cy="25335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1" name="Google Shape;191;p14"/>
                <p:cNvSpPr/>
                <p:nvPr/>
              </p:nvSpPr>
              <p:spPr>
                <a:xfrm>
                  <a:off x="3643107" y="438853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2" name="Google Shape;192;p14"/>
                <p:cNvSpPr/>
                <p:nvPr/>
              </p:nvSpPr>
              <p:spPr>
                <a:xfrm>
                  <a:off x="3823474" y="3789535"/>
                  <a:ext cx="287051" cy="342185"/>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3" name="Google Shape;193;p14"/>
                <p:cNvSpPr/>
                <p:nvPr/>
              </p:nvSpPr>
              <p:spPr>
                <a:xfrm>
                  <a:off x="3907611" y="3913886"/>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4" name="Google Shape;194;p14"/>
                <p:cNvSpPr/>
                <p:nvPr/>
              </p:nvSpPr>
              <p:spPr>
                <a:xfrm>
                  <a:off x="4051154" y="4041820"/>
                  <a:ext cx="306675" cy="342185"/>
                </a:xfrm>
                <a:custGeom>
                  <a:rect b="b" l="l" r="r" t="t"/>
                  <a:pathLst>
                    <a:path extrusionOk="0" h="342185" w="306675">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5" name="Google Shape;195;p14"/>
                <p:cNvSpPr/>
                <p:nvPr/>
              </p:nvSpPr>
              <p:spPr>
                <a:xfrm>
                  <a:off x="4135291" y="4166171"/>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6" name="Google Shape;196;p14"/>
                <p:cNvSpPr/>
                <p:nvPr/>
              </p:nvSpPr>
              <p:spPr>
                <a:xfrm>
                  <a:off x="4067555" y="3809181"/>
                  <a:ext cx="335364" cy="234474"/>
                </a:xfrm>
                <a:custGeom>
                  <a:rect b="b" l="l" r="r" t="t"/>
                  <a:pathLst>
                    <a:path extrusionOk="0" h="234474" w="335364">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7" name="Google Shape;197;p14"/>
                <p:cNvSpPr/>
                <p:nvPr/>
              </p:nvSpPr>
              <p:spPr>
                <a:xfrm flipH="1" rot="10800000">
                  <a:off x="4141926" y="3884101"/>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8" name="Google Shape;198;p14"/>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9" name="Google Shape;199;p14"/>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0" name="Google Shape;200;p14"/>
                <p:cNvSpPr/>
                <p:nvPr/>
              </p:nvSpPr>
              <p:spPr>
                <a:xfrm flipH="1" rot="-5923185">
                  <a:off x="3356165" y="4211875"/>
                  <a:ext cx="98944" cy="100175"/>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1" name="Google Shape;201;p14"/>
                <p:cNvSpPr/>
                <p:nvPr/>
              </p:nvSpPr>
              <p:spPr>
                <a:xfrm rot="-967356">
                  <a:off x="3643379" y="3635324"/>
                  <a:ext cx="360037" cy="253174"/>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2" name="Google Shape;202;p14"/>
                <p:cNvSpPr/>
                <p:nvPr/>
              </p:nvSpPr>
              <p:spPr>
                <a:xfrm rot="-960752">
                  <a:off x="3771889" y="3706516"/>
                  <a:ext cx="105493" cy="111468"/>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03" name="Google Shape;203;p14"/>
                <p:cNvGrpSpPr/>
                <p:nvPr/>
              </p:nvGrpSpPr>
              <p:grpSpPr>
                <a:xfrm>
                  <a:off x="3613133" y="3904597"/>
                  <a:ext cx="228600" cy="228600"/>
                  <a:chOff x="2765076" y="2325077"/>
                  <a:chExt cx="228600" cy="228600"/>
                </a:xfrm>
              </p:grpSpPr>
              <p:sp>
                <p:nvSpPr>
                  <p:cNvPr id="204" name="Google Shape;204;p14"/>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5" name="Google Shape;205;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06" name="Google Shape;206;p14"/>
                <p:cNvGrpSpPr/>
                <p:nvPr/>
              </p:nvGrpSpPr>
              <p:grpSpPr>
                <a:xfrm>
                  <a:off x="4126576" y="4165715"/>
                  <a:ext cx="228600" cy="228600"/>
                  <a:chOff x="2765076" y="2325077"/>
                  <a:chExt cx="228600" cy="228600"/>
                </a:xfrm>
              </p:grpSpPr>
              <p:sp>
                <p:nvSpPr>
                  <p:cNvPr id="207" name="Google Shape;207;p14"/>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08" name="Google Shape;208;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209" name="Google Shape;209;p14"/>
                <p:cNvSpPr/>
                <p:nvPr/>
              </p:nvSpPr>
              <p:spPr>
                <a:xfrm rot="9329096">
                  <a:off x="4145292" y="4288869"/>
                  <a:ext cx="306725" cy="342241"/>
                </a:xfrm>
                <a:custGeom>
                  <a:rect b="b" l="l" r="r" t="t"/>
                  <a:pathLst>
                    <a:path extrusionOk="0" h="342185" w="306675">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0" name="Google Shape;210;p14"/>
                <p:cNvSpPr/>
                <p:nvPr/>
              </p:nvSpPr>
              <p:spPr>
                <a:xfrm>
                  <a:off x="4260913" y="4415787"/>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1" name="Google Shape;211;p14"/>
                <p:cNvSpPr/>
                <p:nvPr/>
              </p:nvSpPr>
              <p:spPr>
                <a:xfrm rot="-2584438">
                  <a:off x="3873724" y="4339594"/>
                  <a:ext cx="315874" cy="345136"/>
                </a:xfrm>
                <a:custGeom>
                  <a:rect b="b" l="l" r="r" t="t"/>
                  <a:pathLst>
                    <a:path extrusionOk="0" h="345359" w="316079">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2" name="Google Shape;212;p14"/>
                <p:cNvSpPr/>
                <p:nvPr/>
              </p:nvSpPr>
              <p:spPr>
                <a:xfrm>
                  <a:off x="4002621" y="4445298"/>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13" name="Google Shape;213;p14"/>
                <p:cNvGrpSpPr/>
                <p:nvPr/>
              </p:nvGrpSpPr>
              <p:grpSpPr>
                <a:xfrm>
                  <a:off x="3351501" y="4294890"/>
                  <a:ext cx="228600" cy="228600"/>
                  <a:chOff x="2765076" y="2325077"/>
                  <a:chExt cx="228600" cy="228600"/>
                </a:xfrm>
              </p:grpSpPr>
              <p:sp>
                <p:nvSpPr>
                  <p:cNvPr id="214" name="Google Shape;214;p14"/>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5" name="Google Shape;215;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16" name="Google Shape;216;p14"/>
                <p:cNvGrpSpPr/>
                <p:nvPr/>
              </p:nvGrpSpPr>
              <p:grpSpPr>
                <a:xfrm>
                  <a:off x="4342861" y="3840132"/>
                  <a:ext cx="262936" cy="254866"/>
                  <a:chOff x="2765076" y="2325077"/>
                  <a:chExt cx="228600" cy="228600"/>
                </a:xfrm>
              </p:grpSpPr>
              <p:sp>
                <p:nvSpPr>
                  <p:cNvPr id="217" name="Google Shape;217;p14"/>
                  <p:cNvSpPr/>
                  <p:nvPr/>
                </p:nvSpPr>
                <p:spPr>
                  <a:xfrm>
                    <a:off x="2765076" y="2325077"/>
                    <a:ext cx="228600" cy="228600"/>
                  </a:xfrm>
                  <a:prstGeom prst="ellipse">
                    <a:avLst/>
                  </a:prstGeom>
                  <a:solidFill>
                    <a:srgbClr val="BA94DB"/>
                  </a:solidFill>
                  <a:ln cap="flat" cmpd="sng" w="952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18" name="Google Shape;218;p14"/>
                  <p:cNvSpPr/>
                  <p:nvPr/>
                </p:nvSpPr>
                <p:spPr>
                  <a:xfrm>
                    <a:off x="2811602" y="2361653"/>
                    <a:ext cx="155400" cy="155400"/>
                  </a:xfrm>
                  <a:prstGeom prst="ellipse">
                    <a:avLst/>
                  </a:prstGeom>
                  <a:gradFill>
                    <a:gsLst>
                      <a:gs pos="0">
                        <a:srgbClr val="7030A0"/>
                      </a:gs>
                      <a:gs pos="10000">
                        <a:srgbClr val="7030A0"/>
                      </a:gs>
                      <a:gs pos="37000">
                        <a:srgbClr val="7030A0"/>
                      </a:gs>
                      <a:gs pos="66000">
                        <a:srgbClr val="A270CE"/>
                      </a:gs>
                      <a:gs pos="100000">
                        <a:srgbClr val="A270CE"/>
                      </a:gs>
                    </a:gsLst>
                    <a:path path="circle">
                      <a:fillToRect l="100%" t="100%"/>
                    </a:path>
                    <a:tileRect b="-100%" r="-100%"/>
                  </a:gra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219" name="Google Shape;219;p14"/>
                <p:cNvSpPr/>
                <p:nvPr/>
              </p:nvSpPr>
              <p:spPr>
                <a:xfrm rot="10800000">
                  <a:off x="4279035" y="4052221"/>
                  <a:ext cx="45600" cy="45600"/>
                </a:xfrm>
                <a:prstGeom prst="corner">
                  <a:avLst>
                    <a:gd fmla="val 34865" name="adj1"/>
                    <a:gd fmla="val 34324" name="adj2"/>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0" name="Google Shape;220;p14"/>
                <p:cNvSpPr/>
                <p:nvPr/>
              </p:nvSpPr>
              <p:spPr>
                <a:xfrm flipH="1" rot="-8139513">
                  <a:off x="4340511" y="4015805"/>
                  <a:ext cx="18457" cy="45613"/>
                </a:xfrm>
                <a:prstGeom prst="round1Rect">
                  <a:avLst>
                    <a:gd fmla="val 16667" name="adj"/>
                  </a:avLst>
                </a:prstGeom>
                <a:solidFill>
                  <a:srgbClr val="7030A0"/>
                </a:solidFill>
                <a:ln cap="flat" cmpd="sng" w="1270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221" name="Google Shape;221;p14"/>
              <p:cNvSpPr/>
              <p:nvPr/>
            </p:nvSpPr>
            <p:spPr>
              <a:xfrm>
                <a:off x="4024449" y="3266217"/>
                <a:ext cx="111900" cy="125100"/>
              </a:xfrm>
              <a:prstGeom prst="ellipse">
                <a:avLst/>
              </a:prstGeom>
              <a:solidFill>
                <a:srgbClr val="A3C9E8"/>
              </a:solidFill>
              <a:ln cap="flat" cmpd="sng" w="9525">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2" name="Google Shape;222;p14"/>
              <p:cNvSpPr/>
              <p:nvPr/>
            </p:nvSpPr>
            <p:spPr>
              <a:xfrm>
                <a:off x="4047234" y="3286239"/>
                <a:ext cx="76200" cy="852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3" name="Google Shape;223;p14"/>
              <p:cNvSpPr/>
              <p:nvPr/>
            </p:nvSpPr>
            <p:spPr>
              <a:xfrm>
                <a:off x="3922603" y="3471166"/>
                <a:ext cx="111900" cy="125100"/>
              </a:xfrm>
              <a:prstGeom prst="ellipse">
                <a:avLst/>
              </a:prstGeom>
              <a:solidFill>
                <a:srgbClr val="A3C9E8"/>
              </a:solidFill>
              <a:ln cap="flat" cmpd="sng" w="9525">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4" name="Google Shape;224;p14"/>
              <p:cNvSpPr/>
              <p:nvPr/>
            </p:nvSpPr>
            <p:spPr>
              <a:xfrm>
                <a:off x="3945388" y="3491188"/>
                <a:ext cx="76200" cy="852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225" name="Google Shape;225;p14"/>
            <p:cNvSpPr/>
            <p:nvPr/>
          </p:nvSpPr>
          <p:spPr>
            <a:xfrm rot="-4198675">
              <a:off x="2640793" y="5819099"/>
              <a:ext cx="343244" cy="306956"/>
            </a:xfrm>
            <a:custGeom>
              <a:rect b="b" l="l" r="r" t="t"/>
              <a:pathLst>
                <a:path extrusionOk="0" h="334975" w="364405">
                  <a:moveTo>
                    <a:pt x="805" y="216343"/>
                  </a:moveTo>
                  <a:cubicBezTo>
                    <a:pt x="-2899" y="212639"/>
                    <a:pt x="3588" y="213878"/>
                    <a:pt x="76484" y="185407"/>
                  </a:cubicBezTo>
                  <a:cubicBezTo>
                    <a:pt x="89055" y="166461"/>
                    <a:pt x="141711" y="130971"/>
                    <a:pt x="139065" y="107688"/>
                  </a:cubicBezTo>
                  <a:cubicBezTo>
                    <a:pt x="136419" y="84405"/>
                    <a:pt x="34151" y="23482"/>
                    <a:pt x="54259" y="23482"/>
                  </a:cubicBezTo>
                  <a:cubicBezTo>
                    <a:pt x="74367" y="23482"/>
                    <a:pt x="178347" y="104463"/>
                    <a:pt x="197397" y="90705"/>
                  </a:cubicBezTo>
                  <a:cubicBezTo>
                    <a:pt x="224256" y="50592"/>
                    <a:pt x="225381" y="-8146"/>
                    <a:pt x="248406" y="941"/>
                  </a:cubicBezTo>
                  <a:cubicBezTo>
                    <a:pt x="271431" y="10028"/>
                    <a:pt x="240640" y="89985"/>
                    <a:pt x="259087" y="116107"/>
                  </a:cubicBezTo>
                  <a:cubicBezTo>
                    <a:pt x="277534" y="142229"/>
                    <a:pt x="337134" y="156177"/>
                    <a:pt x="359087" y="157673"/>
                  </a:cubicBezTo>
                  <a:cubicBezTo>
                    <a:pt x="381041" y="159169"/>
                    <a:pt x="328377" y="145643"/>
                    <a:pt x="321497" y="152522"/>
                  </a:cubicBezTo>
                  <a:cubicBezTo>
                    <a:pt x="314618" y="159401"/>
                    <a:pt x="294371" y="156087"/>
                    <a:pt x="261563" y="183604"/>
                  </a:cubicBezTo>
                  <a:cubicBezTo>
                    <a:pt x="269229" y="218437"/>
                    <a:pt x="232702" y="234723"/>
                    <a:pt x="251108" y="271132"/>
                  </a:cubicBezTo>
                  <a:cubicBezTo>
                    <a:pt x="269514" y="307541"/>
                    <a:pt x="296072" y="329182"/>
                    <a:pt x="276235" y="334704"/>
                  </a:cubicBezTo>
                  <a:cubicBezTo>
                    <a:pt x="256398" y="340226"/>
                    <a:pt x="226258" y="259687"/>
                    <a:pt x="189237" y="253461"/>
                  </a:cubicBezTo>
                  <a:cubicBezTo>
                    <a:pt x="152216" y="247235"/>
                    <a:pt x="68665" y="303399"/>
                    <a:pt x="54106" y="297348"/>
                  </a:cubicBezTo>
                  <a:cubicBezTo>
                    <a:pt x="39547" y="291297"/>
                    <a:pt x="144218" y="253140"/>
                    <a:pt x="139985" y="233032"/>
                  </a:cubicBezTo>
                  <a:cubicBezTo>
                    <a:pt x="135752" y="212924"/>
                    <a:pt x="120806" y="206678"/>
                    <a:pt x="98710" y="207632"/>
                  </a:cubicBezTo>
                  <a:cubicBezTo>
                    <a:pt x="62055" y="202536"/>
                    <a:pt x="4509" y="220047"/>
                    <a:pt x="805" y="216343"/>
                  </a:cubicBezTo>
                  <a:close/>
                </a:path>
              </a:pathLst>
            </a:custGeom>
            <a:gradFill>
              <a:gsLst>
                <a:gs pos="0">
                  <a:srgbClr val="B3CE8C"/>
                </a:gs>
                <a:gs pos="13000">
                  <a:srgbClr val="B3CE8C"/>
                </a:gs>
                <a:gs pos="31000">
                  <a:srgbClr val="B3CE8C"/>
                </a:gs>
                <a:gs pos="78000">
                  <a:srgbClr val="339629"/>
                </a:gs>
                <a:gs pos="100000">
                  <a:srgbClr val="339629"/>
                </a:gs>
              </a:gsLst>
              <a:path path="circle">
                <a:fillToRect b="50%" l="50%" r="50%" t="50%"/>
              </a:path>
              <a:tileRect/>
            </a:gradFill>
            <a:ln cap="flat" cmpd="sng" w="9525">
              <a:solidFill>
                <a:srgbClr val="385623"/>
              </a:solidFill>
              <a:prstDash val="solid"/>
              <a:miter lim="800000"/>
              <a:headEnd len="sm" w="sm" type="none"/>
              <a:tailEnd len="sm" w="sm" type="none"/>
            </a:ln>
            <a:effectLst>
              <a:outerShdw blurRad="63500" sx="140000" rotWithShape="0" algn="ctr" sy="140000">
                <a:srgbClr val="92D050">
                  <a:alpha val="7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26" name="Google Shape;226;p14"/>
          <p:cNvGrpSpPr/>
          <p:nvPr/>
        </p:nvGrpSpPr>
        <p:grpSpPr>
          <a:xfrm>
            <a:off x="1751175" y="5068081"/>
            <a:ext cx="1159881" cy="1394444"/>
            <a:chOff x="370625" y="5148281"/>
            <a:chExt cx="1159881" cy="1394444"/>
          </a:xfrm>
        </p:grpSpPr>
        <p:grpSp>
          <p:nvGrpSpPr>
            <p:cNvPr id="227" name="Google Shape;227;p14"/>
            <p:cNvGrpSpPr/>
            <p:nvPr/>
          </p:nvGrpSpPr>
          <p:grpSpPr>
            <a:xfrm>
              <a:off x="370625" y="5278387"/>
              <a:ext cx="952232" cy="1180731"/>
              <a:chOff x="3251603" y="3590313"/>
              <a:chExt cx="1376654" cy="1155767"/>
            </a:xfrm>
          </p:grpSpPr>
          <p:sp>
            <p:nvSpPr>
              <p:cNvPr id="228" name="Google Shape;228;p14"/>
              <p:cNvSpPr/>
              <p:nvPr/>
            </p:nvSpPr>
            <p:spPr>
              <a:xfrm rot="2468728">
                <a:off x="3287306" y="4153996"/>
                <a:ext cx="335123" cy="234305"/>
              </a:xfrm>
              <a:custGeom>
                <a:rect b="b" l="l" r="r" t="t"/>
                <a:pathLst>
                  <a:path extrusionOk="0" h="234474" w="335364">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29" name="Google Shape;229;p14"/>
              <p:cNvSpPr/>
              <p:nvPr/>
            </p:nvSpPr>
            <p:spPr>
              <a:xfrm rot="-1971343">
                <a:off x="3719033" y="4056979"/>
                <a:ext cx="347019" cy="382212"/>
              </a:xfrm>
              <a:custGeom>
                <a:rect b="b" l="l" r="r" t="t"/>
                <a:pathLst>
                  <a:path extrusionOk="0" h="382230" w="347035">
                    <a:moveTo>
                      <a:pt x="1620" y="126146"/>
                    </a:moveTo>
                    <a:cubicBezTo>
                      <a:pt x="13261" y="86757"/>
                      <a:pt x="85784" y="3632"/>
                      <a:pt x="136436" y="123"/>
                    </a:cubicBezTo>
                    <a:cubicBezTo>
                      <a:pt x="187088" y="-3386"/>
                      <a:pt x="284042" y="69435"/>
                      <a:pt x="305534" y="105092"/>
                    </a:cubicBezTo>
                    <a:cubicBezTo>
                      <a:pt x="327026" y="140749"/>
                      <a:pt x="309651" y="206403"/>
                      <a:pt x="321374" y="246457"/>
                    </a:cubicBezTo>
                    <a:cubicBezTo>
                      <a:pt x="333097" y="286511"/>
                      <a:pt x="364099" y="344844"/>
                      <a:pt x="334791" y="373663"/>
                    </a:cubicBezTo>
                    <a:cubicBezTo>
                      <a:pt x="305483" y="402482"/>
                      <a:pt x="186997" y="351236"/>
                      <a:pt x="142297" y="328368"/>
                    </a:cubicBezTo>
                    <a:cubicBezTo>
                      <a:pt x="97597" y="305500"/>
                      <a:pt x="89058" y="273091"/>
                      <a:pt x="66589" y="236457"/>
                    </a:cubicBezTo>
                    <a:cubicBezTo>
                      <a:pt x="44120" y="199823"/>
                      <a:pt x="-10021" y="165535"/>
                      <a:pt x="1620" y="126146"/>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0" name="Google Shape;230;p14"/>
              <p:cNvSpPr/>
              <p:nvPr/>
            </p:nvSpPr>
            <p:spPr>
              <a:xfrm>
                <a:off x="3400710" y="3971889"/>
                <a:ext cx="287051" cy="342185"/>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1" name="Google Shape;231;p14"/>
              <p:cNvSpPr/>
              <p:nvPr/>
            </p:nvSpPr>
            <p:spPr>
              <a:xfrm>
                <a:off x="3484847" y="4096240"/>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2" name="Google Shape;232;p14"/>
              <p:cNvSpPr/>
              <p:nvPr/>
            </p:nvSpPr>
            <p:spPr>
              <a:xfrm>
                <a:off x="3537600" y="3817095"/>
                <a:ext cx="316079" cy="345359"/>
              </a:xfrm>
              <a:custGeom>
                <a:rect b="b" l="l" r="r" t="t"/>
                <a:pathLst>
                  <a:path extrusionOk="0" h="345359" w="316079">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3" name="Google Shape;233;p14"/>
              <p:cNvSpPr/>
              <p:nvPr/>
            </p:nvSpPr>
            <p:spPr>
              <a:xfrm>
                <a:off x="3665214" y="3934089"/>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4" name="Google Shape;234;p14"/>
              <p:cNvSpPr/>
              <p:nvPr/>
            </p:nvSpPr>
            <p:spPr>
              <a:xfrm>
                <a:off x="3852502" y="419064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5" name="Google Shape;235;p14"/>
              <p:cNvSpPr/>
              <p:nvPr/>
            </p:nvSpPr>
            <p:spPr>
              <a:xfrm>
                <a:off x="3514600" y="4317545"/>
                <a:ext cx="360288" cy="25335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6" name="Google Shape;236;p14"/>
              <p:cNvSpPr/>
              <p:nvPr/>
            </p:nvSpPr>
            <p:spPr>
              <a:xfrm>
                <a:off x="3643107" y="438853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7" name="Google Shape;237;p14"/>
              <p:cNvSpPr/>
              <p:nvPr/>
            </p:nvSpPr>
            <p:spPr>
              <a:xfrm>
                <a:off x="3823474" y="3789535"/>
                <a:ext cx="287051" cy="342185"/>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8" name="Google Shape;238;p14"/>
              <p:cNvSpPr/>
              <p:nvPr/>
            </p:nvSpPr>
            <p:spPr>
              <a:xfrm>
                <a:off x="3907611" y="3913886"/>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39" name="Google Shape;239;p14"/>
              <p:cNvSpPr/>
              <p:nvPr/>
            </p:nvSpPr>
            <p:spPr>
              <a:xfrm>
                <a:off x="4051154" y="4041820"/>
                <a:ext cx="306675" cy="342185"/>
              </a:xfrm>
              <a:custGeom>
                <a:rect b="b" l="l" r="r" t="t"/>
                <a:pathLst>
                  <a:path extrusionOk="0" h="342185" w="306675">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0" name="Google Shape;240;p14"/>
              <p:cNvSpPr/>
              <p:nvPr/>
            </p:nvSpPr>
            <p:spPr>
              <a:xfrm>
                <a:off x="4135291" y="4166171"/>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1" name="Google Shape;241;p14"/>
              <p:cNvSpPr/>
              <p:nvPr/>
            </p:nvSpPr>
            <p:spPr>
              <a:xfrm>
                <a:off x="4067555" y="3809181"/>
                <a:ext cx="335364" cy="234474"/>
              </a:xfrm>
              <a:custGeom>
                <a:rect b="b" l="l" r="r" t="t"/>
                <a:pathLst>
                  <a:path extrusionOk="0" h="234474" w="335364">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2" name="Google Shape;242;p14"/>
              <p:cNvSpPr/>
              <p:nvPr/>
            </p:nvSpPr>
            <p:spPr>
              <a:xfrm flipH="1" rot="10800000">
                <a:off x="4141926" y="3884101"/>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3" name="Google Shape;243;p14"/>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4" name="Google Shape;244;p14"/>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5" name="Google Shape;245;p14"/>
              <p:cNvSpPr/>
              <p:nvPr/>
            </p:nvSpPr>
            <p:spPr>
              <a:xfrm flipH="1" rot="-5923185">
                <a:off x="3356165" y="4211875"/>
                <a:ext cx="98944" cy="100175"/>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6" name="Google Shape;246;p14"/>
              <p:cNvSpPr/>
              <p:nvPr/>
            </p:nvSpPr>
            <p:spPr>
              <a:xfrm rot="-967356">
                <a:off x="3643379" y="3635324"/>
                <a:ext cx="360037" cy="253174"/>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7" name="Google Shape;247;p14"/>
              <p:cNvSpPr/>
              <p:nvPr/>
            </p:nvSpPr>
            <p:spPr>
              <a:xfrm rot="-960752">
                <a:off x="3771889" y="3706516"/>
                <a:ext cx="105493" cy="111468"/>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8" name="Google Shape;248;p14"/>
              <p:cNvSpPr/>
              <p:nvPr/>
            </p:nvSpPr>
            <p:spPr>
              <a:xfrm rot="9329096">
                <a:off x="4145292" y="4288869"/>
                <a:ext cx="306725" cy="342241"/>
              </a:xfrm>
              <a:custGeom>
                <a:rect b="b" l="l" r="r" t="t"/>
                <a:pathLst>
                  <a:path extrusionOk="0" h="342185" w="306675">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49" name="Google Shape;249;p14"/>
              <p:cNvSpPr/>
              <p:nvPr/>
            </p:nvSpPr>
            <p:spPr>
              <a:xfrm>
                <a:off x="4260913" y="4415787"/>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0" name="Google Shape;250;p14"/>
              <p:cNvSpPr/>
              <p:nvPr/>
            </p:nvSpPr>
            <p:spPr>
              <a:xfrm rot="-2584438">
                <a:off x="3873724" y="4339594"/>
                <a:ext cx="315874" cy="345136"/>
              </a:xfrm>
              <a:custGeom>
                <a:rect b="b" l="l" r="r" t="t"/>
                <a:pathLst>
                  <a:path extrusionOk="0" h="345359" w="316079">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1" name="Google Shape;251;p14"/>
              <p:cNvSpPr/>
              <p:nvPr/>
            </p:nvSpPr>
            <p:spPr>
              <a:xfrm>
                <a:off x="4002621" y="4445298"/>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252" name="Google Shape;252;p14"/>
              <p:cNvGrpSpPr/>
              <p:nvPr/>
            </p:nvGrpSpPr>
            <p:grpSpPr>
              <a:xfrm>
                <a:off x="3351501" y="4294890"/>
                <a:ext cx="228600" cy="228600"/>
                <a:chOff x="2765076" y="2325077"/>
                <a:chExt cx="228600" cy="228600"/>
              </a:xfrm>
            </p:grpSpPr>
            <p:sp>
              <p:nvSpPr>
                <p:cNvPr id="253" name="Google Shape;253;p14"/>
                <p:cNvSpPr/>
                <p:nvPr/>
              </p:nvSpPr>
              <p:spPr>
                <a:xfrm>
                  <a:off x="2765076" y="2325077"/>
                  <a:ext cx="228600" cy="228600"/>
                </a:xfrm>
                <a:prstGeom prst="ellipse">
                  <a:avLst/>
                </a:prstGeom>
                <a:solidFill>
                  <a:srgbClr val="A3C9E8"/>
                </a:solidFill>
                <a:ln cap="flat" cmpd="sng" w="9525">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4" name="Google Shape;254;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 t="100%"/>
                  </a:path>
                  <a:tileRect b="-100%" r="-100%"/>
                </a:gra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grpSp>
          <p:nvGrpSpPr>
            <p:cNvPr id="255" name="Google Shape;255;p14"/>
            <p:cNvGrpSpPr/>
            <p:nvPr/>
          </p:nvGrpSpPr>
          <p:grpSpPr>
            <a:xfrm>
              <a:off x="879176" y="5148281"/>
              <a:ext cx="214250" cy="305334"/>
              <a:chOff x="325700" y="5533609"/>
              <a:chExt cx="290430" cy="350234"/>
            </a:xfrm>
          </p:grpSpPr>
          <p:sp>
            <p:nvSpPr>
              <p:cNvPr id="256" name="Google Shape;256;p14"/>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57" name="Google Shape;257;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58" name="Google Shape;258;p14"/>
            <p:cNvGrpSpPr/>
            <p:nvPr/>
          </p:nvGrpSpPr>
          <p:grpSpPr>
            <a:xfrm>
              <a:off x="1087677" y="5152760"/>
              <a:ext cx="214250" cy="306910"/>
              <a:chOff x="325700" y="5533609"/>
              <a:chExt cx="290430" cy="350234"/>
            </a:xfrm>
          </p:grpSpPr>
          <p:sp>
            <p:nvSpPr>
              <p:cNvPr id="259" name="Google Shape;259;p14"/>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0" name="Google Shape;260;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61" name="Google Shape;261;p14"/>
            <p:cNvGrpSpPr/>
            <p:nvPr/>
          </p:nvGrpSpPr>
          <p:grpSpPr>
            <a:xfrm>
              <a:off x="1356016" y="5533820"/>
              <a:ext cx="174491" cy="267614"/>
              <a:chOff x="325700" y="5533609"/>
              <a:chExt cx="290430" cy="350234"/>
            </a:xfrm>
          </p:grpSpPr>
          <p:sp>
            <p:nvSpPr>
              <p:cNvPr id="262" name="Google Shape;262;p14"/>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3" name="Google Shape;263;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64" name="Google Shape;264;p14"/>
            <p:cNvGrpSpPr/>
            <p:nvPr/>
          </p:nvGrpSpPr>
          <p:grpSpPr>
            <a:xfrm>
              <a:off x="1203616" y="5457544"/>
              <a:ext cx="174491" cy="305334"/>
              <a:chOff x="325700" y="5533609"/>
              <a:chExt cx="290430" cy="350234"/>
            </a:xfrm>
          </p:grpSpPr>
          <p:sp>
            <p:nvSpPr>
              <p:cNvPr id="265" name="Google Shape;265;p14"/>
              <p:cNvSpPr/>
              <p:nvPr/>
            </p:nvSpPr>
            <p:spPr>
              <a:xfrm rot="-1399620">
                <a:off x="338984" y="5583516"/>
                <a:ext cx="263862" cy="250421"/>
              </a:xfrm>
              <a:custGeom>
                <a:rect b="b" l="l" r="r" t="t"/>
                <a:pathLst>
                  <a:path extrusionOk="0" h="253351" w="360288">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6" name="Google Shape;266;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67" name="Google Shape;267;p14"/>
            <p:cNvGrpSpPr/>
            <p:nvPr/>
          </p:nvGrpSpPr>
          <p:grpSpPr>
            <a:xfrm>
              <a:off x="1307053" y="5932611"/>
              <a:ext cx="174498" cy="305314"/>
              <a:chOff x="4274951" y="4007048"/>
              <a:chExt cx="353307" cy="395484"/>
            </a:xfrm>
          </p:grpSpPr>
          <p:sp>
            <p:nvSpPr>
              <p:cNvPr id="268" name="Google Shape;268;p14"/>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69" name="Google Shape;269;p14"/>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70" name="Google Shape;270;p14"/>
            <p:cNvGrpSpPr/>
            <p:nvPr/>
          </p:nvGrpSpPr>
          <p:grpSpPr>
            <a:xfrm>
              <a:off x="1230853" y="6085011"/>
              <a:ext cx="174498" cy="305314"/>
              <a:chOff x="4274951" y="4007048"/>
              <a:chExt cx="353307" cy="395484"/>
            </a:xfrm>
          </p:grpSpPr>
          <p:sp>
            <p:nvSpPr>
              <p:cNvPr id="271" name="Google Shape;271;p14"/>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2" name="Google Shape;272;p14"/>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273" name="Google Shape;273;p14"/>
            <p:cNvGrpSpPr/>
            <p:nvPr/>
          </p:nvGrpSpPr>
          <p:grpSpPr>
            <a:xfrm>
              <a:off x="1154653" y="6237411"/>
              <a:ext cx="174498" cy="305314"/>
              <a:chOff x="4274951" y="4007048"/>
              <a:chExt cx="353307" cy="395484"/>
            </a:xfrm>
          </p:grpSpPr>
          <p:sp>
            <p:nvSpPr>
              <p:cNvPr id="274" name="Google Shape;274;p14"/>
              <p:cNvSpPr/>
              <p:nvPr/>
            </p:nvSpPr>
            <p:spPr>
              <a:xfrm rot="-10064114">
                <a:off x="4308031" y="4033641"/>
                <a:ext cx="287146" cy="342298"/>
              </a:xfrm>
              <a:custGeom>
                <a:rect b="b" l="l" r="r" t="t"/>
                <a:pathLst>
                  <a:path extrusionOk="0" h="342185" w="287051">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cap="flat" cmpd="sng" w="9525">
                <a:solidFill>
                  <a:srgbClr val="7F775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5" name="Google Shape;275;p14"/>
              <p:cNvSpPr/>
              <p:nvPr/>
            </p:nvSpPr>
            <p:spPr>
              <a:xfrm flipH="1" rot="10800000">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 t="100%"/>
                </a:path>
                <a:tileRect b="-100%" r="-100%"/>
              </a:gradFill>
              <a:ln cap="flat" cmpd="sng" w="12700">
                <a:solidFill>
                  <a:srgbClr val="AB9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sp>
        <p:nvSpPr>
          <p:cNvPr id="276" name="Google Shape;276;p14"/>
          <p:cNvSpPr/>
          <p:nvPr/>
        </p:nvSpPr>
        <p:spPr>
          <a:xfrm>
            <a:off x="5745775" y="750661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77" name="Google Shape;277;p14"/>
          <p:cNvSpPr/>
          <p:nvPr/>
        </p:nvSpPr>
        <p:spPr>
          <a:xfrm>
            <a:off x="4602775" y="666841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278" name="Google Shape;278;p14"/>
          <p:cNvPicPr preferRelativeResize="0"/>
          <p:nvPr/>
        </p:nvPicPr>
        <p:blipFill>
          <a:blip r:embed="rId4">
            <a:alphaModFix/>
          </a:blip>
          <a:stretch>
            <a:fillRect/>
          </a:stretch>
        </p:blipFill>
        <p:spPr>
          <a:xfrm>
            <a:off x="99150" y="969550"/>
            <a:ext cx="345824" cy="691649"/>
          </a:xfrm>
          <a:prstGeom prst="rect">
            <a:avLst/>
          </a:prstGeom>
          <a:noFill/>
          <a:ln>
            <a:noFill/>
          </a:ln>
        </p:spPr>
      </p:pic>
      <p:pic>
        <p:nvPicPr>
          <p:cNvPr id="279" name="Google Shape;279;p14"/>
          <p:cNvPicPr preferRelativeResize="0"/>
          <p:nvPr/>
        </p:nvPicPr>
        <p:blipFill>
          <a:blip r:embed="rId4">
            <a:alphaModFix/>
          </a:blip>
          <a:stretch>
            <a:fillRect/>
          </a:stretch>
        </p:blipFill>
        <p:spPr>
          <a:xfrm>
            <a:off x="480150" y="969550"/>
            <a:ext cx="345824" cy="691649"/>
          </a:xfrm>
          <a:prstGeom prst="rect">
            <a:avLst/>
          </a:prstGeom>
          <a:noFill/>
          <a:ln>
            <a:noFill/>
          </a:ln>
        </p:spPr>
      </p:pic>
      <p:pic>
        <p:nvPicPr>
          <p:cNvPr id="280" name="Google Shape;280;p14"/>
          <p:cNvPicPr preferRelativeResize="0"/>
          <p:nvPr/>
        </p:nvPicPr>
        <p:blipFill>
          <a:blip r:embed="rId4">
            <a:alphaModFix/>
          </a:blip>
          <a:stretch>
            <a:fillRect/>
          </a:stretch>
        </p:blipFill>
        <p:spPr>
          <a:xfrm>
            <a:off x="861150" y="969550"/>
            <a:ext cx="345824" cy="691649"/>
          </a:xfrm>
          <a:prstGeom prst="rect">
            <a:avLst/>
          </a:prstGeom>
          <a:noFill/>
          <a:ln>
            <a:noFill/>
          </a:ln>
        </p:spPr>
      </p:pic>
      <p:pic>
        <p:nvPicPr>
          <p:cNvPr id="281" name="Google Shape;281;p14"/>
          <p:cNvPicPr preferRelativeResize="0"/>
          <p:nvPr/>
        </p:nvPicPr>
        <p:blipFill>
          <a:blip r:embed="rId4">
            <a:alphaModFix/>
          </a:blip>
          <a:stretch>
            <a:fillRect/>
          </a:stretch>
        </p:blipFill>
        <p:spPr>
          <a:xfrm>
            <a:off x="1242150" y="969550"/>
            <a:ext cx="345824" cy="691649"/>
          </a:xfrm>
          <a:prstGeom prst="rect">
            <a:avLst/>
          </a:prstGeom>
          <a:noFill/>
          <a:ln>
            <a:noFill/>
          </a:ln>
        </p:spPr>
      </p:pic>
      <p:pic>
        <p:nvPicPr>
          <p:cNvPr id="282" name="Google Shape;282;p14"/>
          <p:cNvPicPr preferRelativeResize="0"/>
          <p:nvPr/>
        </p:nvPicPr>
        <p:blipFill>
          <a:blip r:embed="rId4">
            <a:alphaModFix/>
          </a:blip>
          <a:stretch>
            <a:fillRect/>
          </a:stretch>
        </p:blipFill>
        <p:spPr>
          <a:xfrm>
            <a:off x="99150" y="1731550"/>
            <a:ext cx="345824" cy="691649"/>
          </a:xfrm>
          <a:prstGeom prst="rect">
            <a:avLst/>
          </a:prstGeom>
          <a:noFill/>
          <a:ln>
            <a:noFill/>
          </a:ln>
        </p:spPr>
      </p:pic>
      <p:pic>
        <p:nvPicPr>
          <p:cNvPr id="283" name="Google Shape;283;p14"/>
          <p:cNvPicPr preferRelativeResize="0"/>
          <p:nvPr/>
        </p:nvPicPr>
        <p:blipFill>
          <a:blip r:embed="rId4">
            <a:alphaModFix/>
          </a:blip>
          <a:stretch>
            <a:fillRect/>
          </a:stretch>
        </p:blipFill>
        <p:spPr>
          <a:xfrm>
            <a:off x="480150" y="1731550"/>
            <a:ext cx="345824" cy="691649"/>
          </a:xfrm>
          <a:prstGeom prst="rect">
            <a:avLst/>
          </a:prstGeom>
          <a:noFill/>
          <a:ln>
            <a:noFill/>
          </a:ln>
        </p:spPr>
      </p:pic>
      <p:pic>
        <p:nvPicPr>
          <p:cNvPr id="284" name="Google Shape;284;p14"/>
          <p:cNvPicPr preferRelativeResize="0"/>
          <p:nvPr/>
        </p:nvPicPr>
        <p:blipFill>
          <a:blip r:embed="rId4">
            <a:alphaModFix/>
          </a:blip>
          <a:stretch>
            <a:fillRect/>
          </a:stretch>
        </p:blipFill>
        <p:spPr>
          <a:xfrm>
            <a:off x="861150" y="1731550"/>
            <a:ext cx="345824" cy="691649"/>
          </a:xfrm>
          <a:prstGeom prst="rect">
            <a:avLst/>
          </a:prstGeom>
          <a:noFill/>
          <a:ln>
            <a:noFill/>
          </a:ln>
        </p:spPr>
      </p:pic>
      <p:pic>
        <p:nvPicPr>
          <p:cNvPr id="285" name="Google Shape;285;p14"/>
          <p:cNvPicPr preferRelativeResize="0"/>
          <p:nvPr/>
        </p:nvPicPr>
        <p:blipFill>
          <a:blip r:embed="rId4">
            <a:alphaModFix/>
          </a:blip>
          <a:stretch>
            <a:fillRect/>
          </a:stretch>
        </p:blipFill>
        <p:spPr>
          <a:xfrm>
            <a:off x="1242150" y="1731550"/>
            <a:ext cx="345824" cy="691649"/>
          </a:xfrm>
          <a:prstGeom prst="rect">
            <a:avLst/>
          </a:prstGeom>
          <a:noFill/>
          <a:ln>
            <a:noFill/>
          </a:ln>
        </p:spPr>
      </p:pic>
      <p:pic>
        <p:nvPicPr>
          <p:cNvPr id="286" name="Google Shape;286;p14"/>
          <p:cNvPicPr preferRelativeResize="0"/>
          <p:nvPr/>
        </p:nvPicPr>
        <p:blipFill>
          <a:blip r:embed="rId4">
            <a:alphaModFix/>
          </a:blip>
          <a:stretch>
            <a:fillRect/>
          </a:stretch>
        </p:blipFill>
        <p:spPr>
          <a:xfrm>
            <a:off x="1623150" y="1731550"/>
            <a:ext cx="345824" cy="691649"/>
          </a:xfrm>
          <a:prstGeom prst="rect">
            <a:avLst/>
          </a:prstGeom>
          <a:noFill/>
          <a:ln>
            <a:noFill/>
          </a:ln>
        </p:spPr>
      </p:pic>
      <p:pic>
        <p:nvPicPr>
          <p:cNvPr id="287" name="Google Shape;287;p14"/>
          <p:cNvPicPr preferRelativeResize="0"/>
          <p:nvPr/>
        </p:nvPicPr>
        <p:blipFill>
          <a:blip r:embed="rId4">
            <a:alphaModFix/>
          </a:blip>
          <a:stretch>
            <a:fillRect/>
          </a:stretch>
        </p:blipFill>
        <p:spPr>
          <a:xfrm>
            <a:off x="1623150" y="969550"/>
            <a:ext cx="345824" cy="691649"/>
          </a:xfrm>
          <a:prstGeom prst="rect">
            <a:avLst/>
          </a:prstGeom>
          <a:noFill/>
          <a:ln>
            <a:noFill/>
          </a:ln>
        </p:spPr>
      </p:pic>
      <p:sp>
        <p:nvSpPr>
          <p:cNvPr id="288" name="Google Shape;288;p14"/>
          <p:cNvSpPr/>
          <p:nvPr/>
        </p:nvSpPr>
        <p:spPr>
          <a:xfrm rot="-1114649">
            <a:off x="633988" y="1951218"/>
            <a:ext cx="76274" cy="92782"/>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89" name="Google Shape;289;p14"/>
          <p:cNvSpPr/>
          <p:nvPr/>
        </p:nvSpPr>
        <p:spPr>
          <a:xfrm>
            <a:off x="252962" y="17225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0" name="Google Shape;290;p14"/>
          <p:cNvSpPr/>
          <p:nvPr/>
        </p:nvSpPr>
        <p:spPr>
          <a:xfrm>
            <a:off x="252962" y="11891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1" name="Google Shape;291;p14"/>
          <p:cNvSpPr/>
          <p:nvPr/>
        </p:nvSpPr>
        <p:spPr>
          <a:xfrm>
            <a:off x="604913" y="1192825"/>
            <a:ext cx="963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2" name="Google Shape;292;p14"/>
          <p:cNvSpPr/>
          <p:nvPr/>
        </p:nvSpPr>
        <p:spPr>
          <a:xfrm rot="1393696">
            <a:off x="1746988" y="2031019"/>
            <a:ext cx="76066" cy="92729"/>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3" name="Google Shape;293;p14"/>
          <p:cNvSpPr/>
          <p:nvPr/>
        </p:nvSpPr>
        <p:spPr>
          <a:xfrm>
            <a:off x="1014962" y="12653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4" name="Google Shape;294;p14"/>
          <p:cNvSpPr/>
          <p:nvPr/>
        </p:nvSpPr>
        <p:spPr>
          <a:xfrm>
            <a:off x="1395962" y="11129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5" name="Google Shape;295;p14"/>
          <p:cNvSpPr/>
          <p:nvPr/>
        </p:nvSpPr>
        <p:spPr>
          <a:xfrm>
            <a:off x="985913" y="1954825"/>
            <a:ext cx="963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6" name="Google Shape;296;p14"/>
          <p:cNvSpPr/>
          <p:nvPr/>
        </p:nvSpPr>
        <p:spPr>
          <a:xfrm>
            <a:off x="1776962" y="1265367"/>
            <a:ext cx="76200" cy="92700"/>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297" name="Google Shape;297;p14"/>
          <p:cNvSpPr/>
          <p:nvPr/>
        </p:nvSpPr>
        <p:spPr>
          <a:xfrm rot="-1114649">
            <a:off x="1395988" y="1951218"/>
            <a:ext cx="76274" cy="92782"/>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id="298" name="Google Shape;298;p14"/>
          <p:cNvPicPr preferRelativeResize="0"/>
          <p:nvPr/>
        </p:nvPicPr>
        <p:blipFill>
          <a:blip r:embed="rId5">
            <a:alphaModFix/>
          </a:blip>
          <a:stretch>
            <a:fillRect/>
          </a:stretch>
        </p:blipFill>
        <p:spPr>
          <a:xfrm>
            <a:off x="778540" y="6693171"/>
            <a:ext cx="1584000" cy="1606858"/>
          </a:xfrm>
          <a:prstGeom prst="rect">
            <a:avLst/>
          </a:prstGeom>
          <a:noFill/>
          <a:ln>
            <a:noFill/>
          </a:ln>
        </p:spPr>
      </p:pic>
      <p:sp>
        <p:nvSpPr>
          <p:cNvPr id="299" name="Google Shape;299;p14"/>
          <p:cNvSpPr txBox="1"/>
          <p:nvPr/>
        </p:nvSpPr>
        <p:spPr>
          <a:xfrm>
            <a:off x="4279125" y="12875"/>
            <a:ext cx="3116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Graphical Abstract</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5"/>
          <p:cNvSpPr txBox="1"/>
          <p:nvPr/>
        </p:nvSpPr>
        <p:spPr>
          <a:xfrm>
            <a:off x="6471700" y="227175"/>
            <a:ext cx="43284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Figure 1: A) Consensus Clustering based on Invasiveness gene set. B) Expression of Invasiveness genes in BLCA cancer. C) Invasiveness score distribution in INV High, Low and Medium groups identified by Consensus Clusters. D) Differential association of Invasiveness phenotype (INV High vs INV Low) with survival prognosis in TCGA patients.</a:t>
            </a:r>
            <a:endParaRPr/>
          </a:p>
        </p:txBody>
      </p:sp>
      <p:pic>
        <p:nvPicPr>
          <p:cNvPr id="305" name="Google Shape;305;p15"/>
          <p:cNvPicPr preferRelativeResize="0"/>
          <p:nvPr/>
        </p:nvPicPr>
        <p:blipFill>
          <a:blip r:embed="rId3">
            <a:alphaModFix/>
          </a:blip>
          <a:stretch>
            <a:fillRect/>
          </a:stretch>
        </p:blipFill>
        <p:spPr>
          <a:xfrm>
            <a:off x="152400" y="371350"/>
            <a:ext cx="2168251" cy="2160277"/>
          </a:xfrm>
          <a:prstGeom prst="rect">
            <a:avLst/>
          </a:prstGeom>
          <a:noFill/>
          <a:ln>
            <a:noFill/>
          </a:ln>
        </p:spPr>
      </p:pic>
      <p:pic>
        <p:nvPicPr>
          <p:cNvPr id="306" name="Google Shape;306;p15"/>
          <p:cNvPicPr preferRelativeResize="0"/>
          <p:nvPr/>
        </p:nvPicPr>
        <p:blipFill>
          <a:blip r:embed="rId4">
            <a:alphaModFix/>
          </a:blip>
          <a:stretch>
            <a:fillRect/>
          </a:stretch>
        </p:blipFill>
        <p:spPr>
          <a:xfrm>
            <a:off x="2967925" y="150975"/>
            <a:ext cx="3223801" cy="2601025"/>
          </a:xfrm>
          <a:prstGeom prst="rect">
            <a:avLst/>
          </a:prstGeom>
          <a:noFill/>
          <a:ln>
            <a:noFill/>
          </a:ln>
        </p:spPr>
      </p:pic>
      <p:sp>
        <p:nvSpPr>
          <p:cNvPr id="307" name="Google Shape;307;p15"/>
          <p:cNvSpPr/>
          <p:nvPr/>
        </p:nvSpPr>
        <p:spPr>
          <a:xfrm>
            <a:off x="1238582" y="227175"/>
            <a:ext cx="1071300" cy="145200"/>
          </a:xfrm>
          <a:prstGeom prst="rect">
            <a:avLst/>
          </a:prstGeom>
          <a:solidFill>
            <a:srgbClr val="FF00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a:off x="141632" y="227175"/>
            <a:ext cx="515100" cy="145200"/>
          </a:xfrm>
          <a:prstGeom prst="rect">
            <a:avLst/>
          </a:prstGeom>
          <a:solidFill>
            <a:srgbClr val="00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5"/>
          <p:cNvSpPr/>
          <p:nvPr/>
        </p:nvSpPr>
        <p:spPr>
          <a:xfrm>
            <a:off x="656732" y="227175"/>
            <a:ext cx="582000" cy="145200"/>
          </a:xfrm>
          <a:prstGeom prst="rect">
            <a:avLst/>
          </a:prstGeom>
          <a:solidFill>
            <a:srgbClr val="FFFF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txBox="1"/>
          <p:nvPr/>
        </p:nvSpPr>
        <p:spPr>
          <a:xfrm>
            <a:off x="387675" y="-76200"/>
            <a:ext cx="145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Consensus Clustering</a:t>
            </a:r>
            <a:endParaRPr sz="1000"/>
          </a:p>
        </p:txBody>
      </p:sp>
      <p:sp>
        <p:nvSpPr>
          <p:cNvPr id="311" name="Google Shape;311;p15"/>
          <p:cNvSpPr txBox="1"/>
          <p:nvPr/>
        </p:nvSpPr>
        <p:spPr>
          <a:xfrm>
            <a:off x="3317450" y="-76200"/>
            <a:ext cx="271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Expression of Invasiveness genes for BLCA</a:t>
            </a:r>
            <a:endParaRPr sz="1000"/>
          </a:p>
        </p:txBody>
      </p:sp>
      <p:pic>
        <p:nvPicPr>
          <p:cNvPr id="312" name="Google Shape;312;p15"/>
          <p:cNvPicPr preferRelativeResize="0"/>
          <p:nvPr/>
        </p:nvPicPr>
        <p:blipFill>
          <a:blip r:embed="rId5">
            <a:alphaModFix/>
          </a:blip>
          <a:stretch>
            <a:fillRect/>
          </a:stretch>
        </p:blipFill>
        <p:spPr>
          <a:xfrm>
            <a:off x="0" y="2809300"/>
            <a:ext cx="6402299" cy="2844776"/>
          </a:xfrm>
          <a:prstGeom prst="rect">
            <a:avLst/>
          </a:prstGeom>
          <a:noFill/>
          <a:ln>
            <a:noFill/>
          </a:ln>
        </p:spPr>
      </p:pic>
      <p:pic>
        <p:nvPicPr>
          <p:cNvPr id="313" name="Google Shape;313;p15"/>
          <p:cNvPicPr preferRelativeResize="0"/>
          <p:nvPr/>
        </p:nvPicPr>
        <p:blipFill>
          <a:blip r:embed="rId6">
            <a:alphaModFix/>
          </a:blip>
          <a:stretch>
            <a:fillRect/>
          </a:stretch>
        </p:blipFill>
        <p:spPr>
          <a:xfrm>
            <a:off x="387675" y="5711376"/>
            <a:ext cx="4929218" cy="5013922"/>
          </a:xfrm>
          <a:prstGeom prst="rect">
            <a:avLst/>
          </a:prstGeom>
          <a:noFill/>
          <a:ln>
            <a:noFill/>
          </a:ln>
        </p:spPr>
      </p:pic>
      <p:cxnSp>
        <p:nvCxnSpPr>
          <p:cNvPr id="314" name="Google Shape;314;p15"/>
          <p:cNvCxnSpPr/>
          <p:nvPr/>
        </p:nvCxnSpPr>
        <p:spPr>
          <a:xfrm flipH="1" rot="10800000">
            <a:off x="4694925" y="10782600"/>
            <a:ext cx="936900" cy="10800"/>
          </a:xfrm>
          <a:prstGeom prst="straightConnector1">
            <a:avLst/>
          </a:prstGeom>
          <a:noFill/>
          <a:ln cap="flat" cmpd="sng" w="9525">
            <a:solidFill>
              <a:srgbClr val="FF0000"/>
            </a:solidFill>
            <a:prstDash val="dash"/>
            <a:round/>
            <a:headEnd len="med" w="med" type="none"/>
            <a:tailEnd len="med" w="med" type="stealth"/>
          </a:ln>
        </p:spPr>
      </p:cxnSp>
      <p:cxnSp>
        <p:nvCxnSpPr>
          <p:cNvPr id="315" name="Google Shape;315;p15"/>
          <p:cNvCxnSpPr/>
          <p:nvPr/>
        </p:nvCxnSpPr>
        <p:spPr>
          <a:xfrm rot="10800000">
            <a:off x="3821025" y="10779000"/>
            <a:ext cx="721500" cy="14400"/>
          </a:xfrm>
          <a:prstGeom prst="straightConnector1">
            <a:avLst/>
          </a:prstGeom>
          <a:noFill/>
          <a:ln cap="flat" cmpd="sng" w="9525">
            <a:solidFill>
              <a:srgbClr val="0000FF"/>
            </a:solidFill>
            <a:prstDash val="dash"/>
            <a:round/>
            <a:headEnd len="med" w="med" type="none"/>
            <a:tailEnd len="med" w="med" type="stealth"/>
          </a:ln>
        </p:spPr>
      </p:cxnSp>
      <p:sp>
        <p:nvSpPr>
          <p:cNvPr id="316" name="Google Shape;316;p15"/>
          <p:cNvSpPr txBox="1"/>
          <p:nvPr/>
        </p:nvSpPr>
        <p:spPr>
          <a:xfrm>
            <a:off x="4630300" y="10725300"/>
            <a:ext cx="118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INV High Worse</a:t>
            </a:r>
            <a:endParaRPr sz="1000"/>
          </a:p>
        </p:txBody>
      </p:sp>
      <p:sp>
        <p:nvSpPr>
          <p:cNvPr id="317" name="Google Shape;317;p15"/>
          <p:cNvSpPr txBox="1"/>
          <p:nvPr/>
        </p:nvSpPr>
        <p:spPr>
          <a:xfrm>
            <a:off x="3587325" y="10725300"/>
            <a:ext cx="1183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INV High Better</a:t>
            </a:r>
            <a:endParaRPr sz="1000"/>
          </a:p>
        </p:txBody>
      </p:sp>
      <p:sp>
        <p:nvSpPr>
          <p:cNvPr id="318" name="Google Shape;318;p15"/>
          <p:cNvSpPr txBox="1"/>
          <p:nvPr/>
        </p:nvSpPr>
        <p:spPr>
          <a:xfrm>
            <a:off x="-76200" y="-76200"/>
            <a:ext cx="3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endParaRPr b="1"/>
          </a:p>
        </p:txBody>
      </p:sp>
      <p:sp>
        <p:nvSpPr>
          <p:cNvPr id="319" name="Google Shape;319;p15"/>
          <p:cNvSpPr txBox="1"/>
          <p:nvPr/>
        </p:nvSpPr>
        <p:spPr>
          <a:xfrm>
            <a:off x="3048000" y="-76200"/>
            <a:ext cx="3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endParaRPr b="1"/>
          </a:p>
        </p:txBody>
      </p:sp>
      <p:sp>
        <p:nvSpPr>
          <p:cNvPr id="320" name="Google Shape;320;p15"/>
          <p:cNvSpPr txBox="1"/>
          <p:nvPr/>
        </p:nvSpPr>
        <p:spPr>
          <a:xfrm>
            <a:off x="-76200" y="2667000"/>
            <a:ext cx="3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a:t>
            </a:r>
            <a:endParaRPr b="1"/>
          </a:p>
        </p:txBody>
      </p:sp>
      <p:sp>
        <p:nvSpPr>
          <p:cNvPr id="321" name="Google Shape;321;p15"/>
          <p:cNvSpPr txBox="1"/>
          <p:nvPr/>
        </p:nvSpPr>
        <p:spPr>
          <a:xfrm>
            <a:off x="-76200" y="5486400"/>
            <a:ext cx="3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D</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6"/>
          <p:cNvSpPr txBox="1"/>
          <p:nvPr/>
        </p:nvSpPr>
        <p:spPr>
          <a:xfrm>
            <a:off x="45600" y="8585825"/>
            <a:ext cx="104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Figure 2: Master Regulator Analysis Pipeline for a Pancancer Invasiveness Phenotype</a:t>
            </a:r>
            <a:endParaRPr/>
          </a:p>
        </p:txBody>
      </p:sp>
      <p:pic>
        <p:nvPicPr>
          <p:cNvPr id="327" name="Google Shape;327;p16"/>
          <p:cNvPicPr preferRelativeResize="0"/>
          <p:nvPr/>
        </p:nvPicPr>
        <p:blipFill>
          <a:blip r:embed="rId3">
            <a:alphaModFix/>
          </a:blip>
          <a:stretch>
            <a:fillRect/>
          </a:stretch>
        </p:blipFill>
        <p:spPr>
          <a:xfrm>
            <a:off x="0" y="152400"/>
            <a:ext cx="2977501" cy="3573398"/>
          </a:xfrm>
          <a:prstGeom prst="rect">
            <a:avLst/>
          </a:prstGeom>
          <a:noFill/>
          <a:ln>
            <a:noFill/>
          </a:ln>
        </p:spPr>
      </p:pic>
      <p:pic>
        <p:nvPicPr>
          <p:cNvPr id="328" name="Google Shape;328;p16"/>
          <p:cNvPicPr preferRelativeResize="0"/>
          <p:nvPr/>
        </p:nvPicPr>
        <p:blipFill>
          <a:blip r:embed="rId4">
            <a:alphaModFix/>
          </a:blip>
          <a:stretch>
            <a:fillRect/>
          </a:stretch>
        </p:blipFill>
        <p:spPr>
          <a:xfrm>
            <a:off x="3052875" y="260075"/>
            <a:ext cx="3304351" cy="3358051"/>
          </a:xfrm>
          <a:prstGeom prst="rect">
            <a:avLst/>
          </a:prstGeom>
          <a:noFill/>
          <a:ln>
            <a:noFill/>
          </a:ln>
        </p:spPr>
      </p:pic>
      <p:pic>
        <p:nvPicPr>
          <p:cNvPr id="329" name="Google Shape;329;p16"/>
          <p:cNvPicPr preferRelativeResize="0"/>
          <p:nvPr/>
        </p:nvPicPr>
        <p:blipFill>
          <a:blip r:embed="rId5">
            <a:alphaModFix/>
          </a:blip>
          <a:stretch>
            <a:fillRect/>
          </a:stretch>
        </p:blipFill>
        <p:spPr>
          <a:xfrm>
            <a:off x="6357225" y="491575"/>
            <a:ext cx="4457626" cy="2661970"/>
          </a:xfrm>
          <a:prstGeom prst="rect">
            <a:avLst/>
          </a:prstGeom>
          <a:noFill/>
          <a:ln>
            <a:noFill/>
          </a:ln>
        </p:spPr>
      </p:pic>
      <p:sp>
        <p:nvSpPr>
          <p:cNvPr id="330" name="Google Shape;330;p16"/>
          <p:cNvSpPr txBox="1"/>
          <p:nvPr/>
        </p:nvSpPr>
        <p:spPr>
          <a:xfrm>
            <a:off x="0" y="0"/>
            <a:ext cx="3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endParaRPr b="1"/>
          </a:p>
        </p:txBody>
      </p:sp>
      <p:sp>
        <p:nvSpPr>
          <p:cNvPr id="331" name="Google Shape;331;p16"/>
          <p:cNvSpPr txBox="1"/>
          <p:nvPr/>
        </p:nvSpPr>
        <p:spPr>
          <a:xfrm>
            <a:off x="2977500" y="15175"/>
            <a:ext cx="3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endParaRPr b="1"/>
          </a:p>
        </p:txBody>
      </p:sp>
      <p:sp>
        <p:nvSpPr>
          <p:cNvPr id="332" name="Google Shape;332;p16"/>
          <p:cNvSpPr txBox="1"/>
          <p:nvPr/>
        </p:nvSpPr>
        <p:spPr>
          <a:xfrm>
            <a:off x="6112700" y="0"/>
            <a:ext cx="3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a:t>
            </a:r>
            <a:endParaRPr b="1"/>
          </a:p>
        </p:txBody>
      </p:sp>
      <p:pic>
        <p:nvPicPr>
          <p:cNvPr id="333" name="Google Shape;333;p16"/>
          <p:cNvPicPr preferRelativeResize="0"/>
          <p:nvPr/>
        </p:nvPicPr>
        <p:blipFill>
          <a:blip r:embed="rId6">
            <a:alphaModFix/>
          </a:blip>
          <a:stretch>
            <a:fillRect/>
          </a:stretch>
        </p:blipFill>
        <p:spPr>
          <a:xfrm>
            <a:off x="0" y="4202650"/>
            <a:ext cx="3569214" cy="3358049"/>
          </a:xfrm>
          <a:prstGeom prst="rect">
            <a:avLst/>
          </a:prstGeom>
          <a:noFill/>
          <a:ln>
            <a:noFill/>
          </a:ln>
        </p:spPr>
      </p:pic>
      <p:sp>
        <p:nvSpPr>
          <p:cNvPr id="334" name="Google Shape;334;p16"/>
          <p:cNvSpPr txBox="1"/>
          <p:nvPr/>
        </p:nvSpPr>
        <p:spPr>
          <a:xfrm>
            <a:off x="0" y="3921275"/>
            <a:ext cx="3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D</a:t>
            </a:r>
            <a:endParaRPr b="1"/>
          </a:p>
        </p:txBody>
      </p:sp>
      <p:pic>
        <p:nvPicPr>
          <p:cNvPr id="335" name="Google Shape;335;p16"/>
          <p:cNvPicPr preferRelativeResize="0"/>
          <p:nvPr/>
        </p:nvPicPr>
        <p:blipFill>
          <a:blip r:embed="rId7">
            <a:alphaModFix/>
          </a:blip>
          <a:stretch>
            <a:fillRect/>
          </a:stretch>
        </p:blipFill>
        <p:spPr>
          <a:xfrm>
            <a:off x="3745300" y="3997474"/>
            <a:ext cx="2848126" cy="4445850"/>
          </a:xfrm>
          <a:prstGeom prst="rect">
            <a:avLst/>
          </a:prstGeom>
          <a:noFill/>
          <a:ln>
            <a:noFill/>
          </a:ln>
        </p:spPr>
      </p:pic>
      <p:sp>
        <p:nvSpPr>
          <p:cNvPr id="336" name="Google Shape;336;p16"/>
          <p:cNvSpPr txBox="1"/>
          <p:nvPr/>
        </p:nvSpPr>
        <p:spPr>
          <a:xfrm>
            <a:off x="3505200" y="3921275"/>
            <a:ext cx="3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E</a:t>
            </a:r>
            <a:endParaRPr b="1"/>
          </a:p>
        </p:txBody>
      </p:sp>
      <p:pic>
        <p:nvPicPr>
          <p:cNvPr id="337" name="Google Shape;337;p16"/>
          <p:cNvPicPr preferRelativeResize="0"/>
          <p:nvPr/>
        </p:nvPicPr>
        <p:blipFill>
          <a:blip r:embed="rId8">
            <a:alphaModFix/>
          </a:blip>
          <a:stretch>
            <a:fillRect/>
          </a:stretch>
        </p:blipFill>
        <p:spPr>
          <a:xfrm>
            <a:off x="6762425" y="3989925"/>
            <a:ext cx="3926899" cy="3664299"/>
          </a:xfrm>
          <a:prstGeom prst="rect">
            <a:avLst/>
          </a:prstGeom>
          <a:noFill/>
          <a:ln>
            <a:noFill/>
          </a:ln>
        </p:spPr>
      </p:pic>
      <p:sp>
        <p:nvSpPr>
          <p:cNvPr id="338" name="Google Shape;338;p16"/>
          <p:cNvSpPr txBox="1"/>
          <p:nvPr/>
        </p:nvSpPr>
        <p:spPr>
          <a:xfrm>
            <a:off x="6781800" y="3921275"/>
            <a:ext cx="3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F</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7"/>
          <p:cNvSpPr txBox="1"/>
          <p:nvPr/>
        </p:nvSpPr>
        <p:spPr>
          <a:xfrm>
            <a:off x="198000" y="9090300"/>
            <a:ext cx="104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Figure 3: Top MRs common across all the 10 cancers where invasiveness has a significant prognostic impact</a:t>
            </a:r>
            <a:endParaRPr/>
          </a:p>
        </p:txBody>
      </p:sp>
      <p:pic>
        <p:nvPicPr>
          <p:cNvPr id="344" name="Google Shape;344;p17"/>
          <p:cNvPicPr preferRelativeResize="0"/>
          <p:nvPr/>
        </p:nvPicPr>
        <p:blipFill>
          <a:blip r:embed="rId3">
            <a:alphaModFix/>
          </a:blip>
          <a:stretch>
            <a:fillRect/>
          </a:stretch>
        </p:blipFill>
        <p:spPr>
          <a:xfrm>
            <a:off x="0" y="304800"/>
            <a:ext cx="5476398" cy="2882599"/>
          </a:xfrm>
          <a:prstGeom prst="rect">
            <a:avLst/>
          </a:prstGeom>
          <a:noFill/>
          <a:ln>
            <a:noFill/>
          </a:ln>
        </p:spPr>
      </p:pic>
      <p:pic>
        <p:nvPicPr>
          <p:cNvPr id="345" name="Google Shape;345;p17"/>
          <p:cNvPicPr preferRelativeResize="0"/>
          <p:nvPr/>
        </p:nvPicPr>
        <p:blipFill>
          <a:blip r:embed="rId4">
            <a:alphaModFix/>
          </a:blip>
          <a:stretch>
            <a:fillRect/>
          </a:stretch>
        </p:blipFill>
        <p:spPr>
          <a:xfrm>
            <a:off x="5640475" y="107675"/>
            <a:ext cx="5159526" cy="3343114"/>
          </a:xfrm>
          <a:prstGeom prst="rect">
            <a:avLst/>
          </a:prstGeom>
          <a:noFill/>
          <a:ln>
            <a:noFill/>
          </a:ln>
        </p:spPr>
      </p:pic>
      <p:sp>
        <p:nvSpPr>
          <p:cNvPr id="346" name="Google Shape;346;p17"/>
          <p:cNvSpPr txBox="1"/>
          <p:nvPr/>
        </p:nvSpPr>
        <p:spPr>
          <a:xfrm>
            <a:off x="0" y="43075"/>
            <a:ext cx="3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endParaRPr b="1"/>
          </a:p>
        </p:txBody>
      </p:sp>
      <p:sp>
        <p:nvSpPr>
          <p:cNvPr id="347" name="Google Shape;347;p17"/>
          <p:cNvSpPr txBox="1"/>
          <p:nvPr/>
        </p:nvSpPr>
        <p:spPr>
          <a:xfrm>
            <a:off x="5334000" y="43075"/>
            <a:ext cx="3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endParaRPr b="1"/>
          </a:p>
        </p:txBody>
      </p:sp>
      <p:pic>
        <p:nvPicPr>
          <p:cNvPr id="348" name="Google Shape;348;p17"/>
          <p:cNvPicPr preferRelativeResize="0"/>
          <p:nvPr/>
        </p:nvPicPr>
        <p:blipFill>
          <a:blip r:embed="rId5">
            <a:alphaModFix/>
          </a:blip>
          <a:stretch>
            <a:fillRect/>
          </a:stretch>
        </p:blipFill>
        <p:spPr>
          <a:xfrm>
            <a:off x="23788" y="3700125"/>
            <a:ext cx="5276426" cy="4207224"/>
          </a:xfrm>
          <a:prstGeom prst="rect">
            <a:avLst/>
          </a:prstGeom>
          <a:noFill/>
          <a:ln>
            <a:noFill/>
          </a:ln>
        </p:spPr>
      </p:pic>
      <p:sp>
        <p:nvSpPr>
          <p:cNvPr id="349" name="Google Shape;349;p17"/>
          <p:cNvSpPr txBox="1"/>
          <p:nvPr/>
        </p:nvSpPr>
        <p:spPr>
          <a:xfrm>
            <a:off x="0" y="3472075"/>
            <a:ext cx="3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a:t>
            </a:r>
            <a:endParaRPr b="1"/>
          </a:p>
        </p:txBody>
      </p:sp>
      <p:pic>
        <p:nvPicPr>
          <p:cNvPr id="350" name="Google Shape;350;p17"/>
          <p:cNvPicPr preferRelativeResize="0"/>
          <p:nvPr/>
        </p:nvPicPr>
        <p:blipFill>
          <a:blip r:embed="rId6">
            <a:alphaModFix/>
          </a:blip>
          <a:stretch>
            <a:fillRect/>
          </a:stretch>
        </p:blipFill>
        <p:spPr>
          <a:xfrm>
            <a:off x="5394950" y="3592425"/>
            <a:ext cx="5405051" cy="5405051"/>
          </a:xfrm>
          <a:prstGeom prst="rect">
            <a:avLst/>
          </a:prstGeom>
          <a:noFill/>
          <a:ln>
            <a:noFill/>
          </a:ln>
        </p:spPr>
      </p:pic>
      <p:sp>
        <p:nvSpPr>
          <p:cNvPr id="351" name="Google Shape;351;p17"/>
          <p:cNvSpPr txBox="1"/>
          <p:nvPr/>
        </p:nvSpPr>
        <p:spPr>
          <a:xfrm>
            <a:off x="5233050" y="3517050"/>
            <a:ext cx="33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D</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18"/>
          <p:cNvPicPr preferRelativeResize="0"/>
          <p:nvPr/>
        </p:nvPicPr>
        <p:blipFill rotWithShape="1">
          <a:blip r:embed="rId3">
            <a:alphaModFix/>
          </a:blip>
          <a:srcRect b="0" l="0" r="5195" t="0"/>
          <a:stretch/>
        </p:blipFill>
        <p:spPr>
          <a:xfrm>
            <a:off x="0" y="130875"/>
            <a:ext cx="4974899" cy="4361052"/>
          </a:xfrm>
          <a:prstGeom prst="rect">
            <a:avLst/>
          </a:prstGeom>
          <a:noFill/>
          <a:ln>
            <a:noFill/>
          </a:ln>
        </p:spPr>
      </p:pic>
      <p:pic>
        <p:nvPicPr>
          <p:cNvPr id="357" name="Google Shape;357;p18"/>
          <p:cNvPicPr preferRelativeResize="0"/>
          <p:nvPr/>
        </p:nvPicPr>
        <p:blipFill>
          <a:blip r:embed="rId4">
            <a:alphaModFix/>
          </a:blip>
          <a:stretch>
            <a:fillRect/>
          </a:stretch>
        </p:blipFill>
        <p:spPr>
          <a:xfrm>
            <a:off x="5696375" y="130875"/>
            <a:ext cx="4218977" cy="4940227"/>
          </a:xfrm>
          <a:prstGeom prst="rect">
            <a:avLst/>
          </a:prstGeom>
          <a:noFill/>
          <a:ln>
            <a:noFill/>
          </a:ln>
        </p:spPr>
      </p:pic>
      <p:pic>
        <p:nvPicPr>
          <p:cNvPr id="358" name="Google Shape;358;p18"/>
          <p:cNvPicPr preferRelativeResize="0"/>
          <p:nvPr/>
        </p:nvPicPr>
        <p:blipFill>
          <a:blip r:embed="rId5">
            <a:alphaModFix/>
          </a:blip>
          <a:stretch>
            <a:fillRect/>
          </a:stretch>
        </p:blipFill>
        <p:spPr>
          <a:xfrm>
            <a:off x="326350" y="4987125"/>
            <a:ext cx="8440627" cy="5984276"/>
          </a:xfrm>
          <a:prstGeom prst="rect">
            <a:avLst/>
          </a:prstGeom>
          <a:noFill/>
          <a:ln>
            <a:noFill/>
          </a:ln>
        </p:spPr>
      </p:pic>
      <p:sp>
        <p:nvSpPr>
          <p:cNvPr id="359" name="Google Shape;359;p18"/>
          <p:cNvSpPr txBox="1"/>
          <p:nvPr/>
        </p:nvSpPr>
        <p:spPr>
          <a:xfrm>
            <a:off x="-43850" y="-76200"/>
            <a:ext cx="2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a:t>
            </a:r>
            <a:endParaRPr b="1"/>
          </a:p>
        </p:txBody>
      </p:sp>
      <p:sp>
        <p:nvSpPr>
          <p:cNvPr id="360" name="Google Shape;360;p18"/>
          <p:cNvSpPr txBox="1"/>
          <p:nvPr/>
        </p:nvSpPr>
        <p:spPr>
          <a:xfrm>
            <a:off x="5442550" y="-76200"/>
            <a:ext cx="2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a:t>
            </a:r>
            <a:endParaRPr b="1"/>
          </a:p>
        </p:txBody>
      </p:sp>
      <p:sp>
        <p:nvSpPr>
          <p:cNvPr id="361" name="Google Shape;361;p18"/>
          <p:cNvSpPr txBox="1"/>
          <p:nvPr/>
        </p:nvSpPr>
        <p:spPr>
          <a:xfrm>
            <a:off x="-43850" y="4800600"/>
            <a:ext cx="2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C</a:t>
            </a:r>
            <a:endParaRPr b="1"/>
          </a:p>
        </p:txBody>
      </p:sp>
      <p:sp>
        <p:nvSpPr>
          <p:cNvPr id="362" name="Google Shape;362;p18"/>
          <p:cNvSpPr txBox="1"/>
          <p:nvPr/>
        </p:nvSpPr>
        <p:spPr>
          <a:xfrm>
            <a:off x="0" y="10140100"/>
            <a:ext cx="446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Figure 4: Top MRs specific to INV High/Low phenotype (MR in &gt;5 out of 10 cancers). Pathways associated with INV Low and INV High specific MRs.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